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sldIdLst>
    <p:sldId id="256" r:id="rId6"/>
    <p:sldId id="257" r:id="rId7"/>
    <p:sldId id="258" r:id="rId8"/>
    <p:sldId id="259" r:id="rId9"/>
    <p:sldId id="260" r:id="rId10"/>
    <p:sldId id="261" r:id="rId11"/>
    <p:sldId id="262" r:id="rId12"/>
    <p:sldId id="264" r:id="rId13"/>
    <p:sldId id="268" r:id="rId14"/>
    <p:sldId id="265" r:id="rId15"/>
    <p:sldId id="263" r:id="rId16"/>
    <p:sldId id="266" r:id="rId17"/>
    <p:sldId id="267" r:id="rId18"/>
    <p:sldId id="269" r:id="rId19"/>
    <p:sldId id="274" r:id="rId20"/>
    <p:sldId id="295" r:id="rId21"/>
    <p:sldId id="297" r:id="rId22"/>
    <p:sldId id="299" r:id="rId23"/>
    <p:sldId id="301" r:id="rId24"/>
    <p:sldId id="275" r:id="rId25"/>
    <p:sldId id="271" r:id="rId26"/>
    <p:sldId id="272" r:id="rId27"/>
    <p:sldId id="273"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11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49053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362277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95119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68864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019652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989638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047660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29137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044404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8795249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134377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553765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611355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848115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390435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9968506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3248237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797741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472233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6075741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836026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305829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7190360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7780966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0501192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863349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7731537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95777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2147224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0390687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91749464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5236667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8600469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1964324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1285713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717688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037493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21428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04119647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204693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948773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0268254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520427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78388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11/24/2016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7980285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11390374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7195956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62882D2-5C0D-4FA0-A13A-568B3DF38E31}" type="datetimeFigureOut">
              <a:rPr lang="en-US" smtClean="0">
                <a:solidFill>
                  <a:prstClr val="white">
                    <a:tint val="75000"/>
                  </a:prstClr>
                </a:solidFill>
              </a:rPr>
              <a:pPr/>
              <a:t>11/24/2016</a:t>
            </a:fld>
            <a:endParaRPr lang="en-US">
              <a:solidFill>
                <a:prstClr val="white">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E83E70-AE23-4418-BFEF-2FE38F14B1E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22193033"/>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poreskaupravars.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sr-Cyrl-RS" dirty="0" smtClean="0"/>
              <a:t>ЦЕРТИФИКАТ</a:t>
            </a:r>
            <a:br>
              <a:rPr lang="sr-Cyrl-RS" dirty="0" smtClean="0"/>
            </a:br>
            <a:r>
              <a:rPr lang="sr-Cyrl-RS" dirty="0" smtClean="0"/>
              <a:t>ЗА ЕЛЕКТРОНСКИ </a:t>
            </a:r>
            <a:br>
              <a:rPr lang="sr-Cyrl-RS" dirty="0" smtClean="0"/>
            </a:br>
            <a:r>
              <a:rPr lang="sr-Cyrl-RS" dirty="0" smtClean="0"/>
              <a:t>ПОТПИС</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07302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dirty="0"/>
              <a:t>Правилник о поступку и начину подношења пореских пријава</a:t>
            </a:r>
            <a:endParaRPr lang="en-US" dirty="0"/>
          </a:p>
        </p:txBody>
      </p:sp>
      <p:sp>
        <p:nvSpPr>
          <p:cNvPr id="3" name="Content Placeholder 2"/>
          <p:cNvSpPr>
            <a:spLocks noGrp="1"/>
          </p:cNvSpPr>
          <p:nvPr>
            <p:ph idx="1"/>
          </p:nvPr>
        </p:nvSpPr>
        <p:spPr/>
        <p:txBody>
          <a:bodyPr>
            <a:normAutofit/>
          </a:bodyPr>
          <a:lstStyle/>
          <a:p>
            <a:r>
              <a:rPr lang="sr-Cyrl-CS" dirty="0"/>
              <a:t>Подношење Образца 1002  до 31.12.2016. године исплатиоци дохотка,  који су били обавезни подности  Образац 1002 кориштењем рачунарског програма Пореске управе, могу вршити на напријед описани начин до добијања </a:t>
            </a:r>
            <a:r>
              <a:rPr lang="sr-Cyrl-CS"/>
              <a:t>електронског </a:t>
            </a:r>
            <a:r>
              <a:rPr lang="sr-Cyrl-CS" smtClean="0"/>
              <a:t>цертификата.</a:t>
            </a:r>
            <a:endParaRPr lang="sr-Cyrl-CS" dirty="0" smtClean="0"/>
          </a:p>
          <a:p>
            <a:r>
              <a:rPr lang="sr-Cyrl-CS" dirty="0"/>
              <a:t>Подношење Образца 1002  до 31.12.2016. године исплатиоци дохотка,  који </a:t>
            </a:r>
            <a:r>
              <a:rPr lang="sr-Cyrl-CS" dirty="0" smtClean="0"/>
              <a:t>подносе Образац </a:t>
            </a:r>
            <a:r>
              <a:rPr lang="sr-Cyrl-CS" dirty="0"/>
              <a:t>1002 </a:t>
            </a:r>
            <a:r>
              <a:rPr lang="sr-Cyrl-CS" dirty="0" smtClean="0"/>
              <a:t>у папирном облику могу вршити на описани </a:t>
            </a:r>
            <a:r>
              <a:rPr lang="sr-Cyrl-CS" dirty="0"/>
              <a:t>начин до добијања </a:t>
            </a:r>
            <a:r>
              <a:rPr lang="sr-Cyrl-CS"/>
              <a:t>електронског </a:t>
            </a:r>
            <a:r>
              <a:rPr lang="sr-Cyrl-CS" smtClean="0"/>
              <a:t>цертификата.</a:t>
            </a:r>
            <a:endParaRPr lang="sr-Cyrl-CS" dirty="0"/>
          </a:p>
          <a:p>
            <a:endParaRPr lang="en-US" dirty="0"/>
          </a:p>
        </p:txBody>
      </p:sp>
    </p:spTree>
    <p:extLst>
      <p:ext uri="{BB962C8B-B14F-4D97-AF65-F5344CB8AC3E}">
        <p14:creationId xmlns:p14="http://schemas.microsoft.com/office/powerpoint/2010/main" val="794992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600" dirty="0"/>
              <a:t>ДЕФИНИЦИЈА ПОЈМОВА ИЗ ОБЛАСТИ ЕЛЕКТРОНСКОГ ПОСЛОВАЊА</a:t>
            </a:r>
            <a:endParaRPr lang="en-US" sz="3600" dirty="0"/>
          </a:p>
        </p:txBody>
      </p:sp>
      <p:sp>
        <p:nvSpPr>
          <p:cNvPr id="3" name="Content Placeholder 2"/>
          <p:cNvSpPr>
            <a:spLocks noGrp="1"/>
          </p:cNvSpPr>
          <p:nvPr>
            <p:ph idx="1"/>
          </p:nvPr>
        </p:nvSpPr>
        <p:spPr/>
        <p:txBody>
          <a:bodyPr>
            <a:normAutofit fontScale="85000" lnSpcReduction="10000"/>
          </a:bodyPr>
          <a:lstStyle/>
          <a:p>
            <a:r>
              <a:rPr lang="sr-Cyrl-RS" b="1" dirty="0"/>
              <a:t>Ц</a:t>
            </a:r>
            <a:r>
              <a:rPr lang="en-US" b="1" dirty="0" err="1"/>
              <a:t>ертификационо</a:t>
            </a:r>
            <a:r>
              <a:rPr lang="en-US" b="1" dirty="0"/>
              <a:t> </a:t>
            </a:r>
            <a:r>
              <a:rPr lang="en-US" b="1" dirty="0" err="1"/>
              <a:t>тијело</a:t>
            </a:r>
            <a:r>
              <a:rPr lang="en-US" b="1" dirty="0"/>
              <a:t> </a:t>
            </a:r>
            <a:r>
              <a:rPr lang="sr-Cyrl-RS" b="1" dirty="0"/>
              <a:t> </a:t>
            </a:r>
            <a:r>
              <a:rPr lang="sr-Cyrl-RS" dirty="0"/>
              <a:t>је </a:t>
            </a:r>
            <a:r>
              <a:rPr lang="en-US" dirty="0" err="1"/>
              <a:t>правно</a:t>
            </a:r>
            <a:r>
              <a:rPr lang="en-US" dirty="0"/>
              <a:t> </a:t>
            </a:r>
            <a:r>
              <a:rPr lang="en-US" dirty="0" err="1"/>
              <a:t>лице</a:t>
            </a:r>
            <a:r>
              <a:rPr lang="en-US" dirty="0"/>
              <a:t>, </a:t>
            </a:r>
            <a:r>
              <a:rPr lang="en-US" dirty="0" err="1"/>
              <a:t>односно</a:t>
            </a:r>
            <a:r>
              <a:rPr lang="en-US" dirty="0"/>
              <a:t> </a:t>
            </a:r>
            <a:r>
              <a:rPr lang="en-US" dirty="0" err="1"/>
              <a:t>самостални</a:t>
            </a:r>
            <a:r>
              <a:rPr lang="en-US" dirty="0"/>
              <a:t> </a:t>
            </a:r>
            <a:r>
              <a:rPr lang="en-US" dirty="0" err="1"/>
              <a:t>предузетник</a:t>
            </a:r>
            <a:r>
              <a:rPr lang="en-US" dirty="0"/>
              <a:t> </a:t>
            </a:r>
            <a:r>
              <a:rPr lang="en-US" dirty="0" err="1"/>
              <a:t>који</a:t>
            </a:r>
            <a:r>
              <a:rPr lang="en-US" dirty="0"/>
              <a:t> </a:t>
            </a:r>
            <a:r>
              <a:rPr lang="en-US" dirty="0" err="1"/>
              <a:t>је</a:t>
            </a:r>
            <a:r>
              <a:rPr lang="en-US" dirty="0"/>
              <a:t> </a:t>
            </a:r>
            <a:r>
              <a:rPr lang="en-US" dirty="0" err="1"/>
              <a:t>регистрован</a:t>
            </a:r>
            <a:r>
              <a:rPr lang="en-US" dirty="0"/>
              <a:t> и </a:t>
            </a:r>
            <a:r>
              <a:rPr lang="en-US" err="1"/>
              <a:t>који</a:t>
            </a:r>
            <a:r>
              <a:rPr lang="en-US"/>
              <a:t> </a:t>
            </a:r>
            <a:r>
              <a:rPr lang="en-US" smtClean="0"/>
              <a:t>обавља</a:t>
            </a:r>
            <a:r>
              <a:rPr lang="sr-Cyrl-CS" smtClean="0"/>
              <a:t> </a:t>
            </a:r>
            <a:r>
              <a:rPr lang="en-US" smtClean="0"/>
              <a:t>послове </a:t>
            </a:r>
            <a:r>
              <a:rPr lang="en-US" dirty="0"/>
              <a:t>у </a:t>
            </a:r>
            <a:r>
              <a:rPr lang="en-US" dirty="0" err="1"/>
              <a:t>складу</a:t>
            </a:r>
            <a:r>
              <a:rPr lang="en-US" dirty="0"/>
              <a:t> </a:t>
            </a:r>
            <a:r>
              <a:rPr lang="en-US" dirty="0" err="1"/>
              <a:t>са</a:t>
            </a:r>
            <a:r>
              <a:rPr lang="en-US" dirty="0"/>
              <a:t> </a:t>
            </a:r>
            <a:r>
              <a:rPr lang="en-US" dirty="0" err="1"/>
              <a:t>Законом</a:t>
            </a:r>
            <a:r>
              <a:rPr lang="en-US" dirty="0"/>
              <a:t> о </a:t>
            </a:r>
            <a:r>
              <a:rPr lang="en-US" dirty="0" err="1"/>
              <a:t>занатско-предузетничкој</a:t>
            </a:r>
            <a:r>
              <a:rPr lang="en-US" dirty="0"/>
              <a:t> </a:t>
            </a:r>
            <a:r>
              <a:rPr lang="en-US" dirty="0" err="1"/>
              <a:t>дјелатности</a:t>
            </a:r>
            <a:r>
              <a:rPr lang="en-US" dirty="0"/>
              <a:t>, </a:t>
            </a:r>
            <a:r>
              <a:rPr lang="en-US" dirty="0" err="1"/>
              <a:t>које</a:t>
            </a:r>
            <a:r>
              <a:rPr lang="en-US" dirty="0"/>
              <a:t> </a:t>
            </a:r>
            <a:r>
              <a:rPr lang="en-US" dirty="0" err="1"/>
              <a:t>издаје</a:t>
            </a:r>
            <a:r>
              <a:rPr lang="en-US" dirty="0"/>
              <a:t> </a:t>
            </a:r>
            <a:r>
              <a:rPr lang="en-US" dirty="0" err="1"/>
              <a:t>електронске</a:t>
            </a:r>
            <a:r>
              <a:rPr lang="en-US" dirty="0"/>
              <a:t> </a:t>
            </a:r>
            <a:r>
              <a:rPr lang="en-US" dirty="0" err="1"/>
              <a:t>цертификате</a:t>
            </a:r>
            <a:r>
              <a:rPr lang="en-US" dirty="0"/>
              <a:t> </a:t>
            </a:r>
            <a:r>
              <a:rPr lang="en-US" dirty="0" err="1"/>
              <a:t>или</a:t>
            </a:r>
            <a:r>
              <a:rPr lang="en-US" dirty="0"/>
              <a:t> </a:t>
            </a:r>
            <a:r>
              <a:rPr lang="en-US" dirty="0" err="1" smtClean="0"/>
              <a:t>пружа</a:t>
            </a:r>
            <a:r>
              <a:rPr lang="sr-Cyrl-RS" dirty="0"/>
              <a:t> </a:t>
            </a:r>
            <a:r>
              <a:rPr lang="en-US" dirty="0" err="1" smtClean="0"/>
              <a:t>друге</a:t>
            </a:r>
            <a:r>
              <a:rPr lang="en-US" dirty="0" smtClean="0"/>
              <a:t> </a:t>
            </a:r>
            <a:r>
              <a:rPr lang="en-US" dirty="0" err="1"/>
              <a:t>услуге</a:t>
            </a:r>
            <a:r>
              <a:rPr lang="en-US" dirty="0"/>
              <a:t> </a:t>
            </a:r>
            <a:r>
              <a:rPr lang="en-US" dirty="0" err="1"/>
              <a:t>које</a:t>
            </a:r>
            <a:r>
              <a:rPr lang="en-US" dirty="0"/>
              <a:t> </a:t>
            </a:r>
            <a:r>
              <a:rPr lang="en-US" dirty="0" err="1"/>
              <a:t>су</a:t>
            </a:r>
            <a:r>
              <a:rPr lang="en-US" dirty="0"/>
              <a:t> у </a:t>
            </a:r>
            <a:r>
              <a:rPr lang="en-US" dirty="0" err="1"/>
              <a:t>вези</a:t>
            </a:r>
            <a:r>
              <a:rPr lang="en-US" dirty="0"/>
              <a:t> </a:t>
            </a:r>
            <a:r>
              <a:rPr lang="en-US" dirty="0" err="1"/>
              <a:t>са</a:t>
            </a:r>
            <a:r>
              <a:rPr lang="en-US" dirty="0"/>
              <a:t> </a:t>
            </a:r>
            <a:r>
              <a:rPr lang="en-US" dirty="0" err="1"/>
              <a:t>електронским</a:t>
            </a:r>
            <a:r>
              <a:rPr lang="en-US" dirty="0"/>
              <a:t> </a:t>
            </a:r>
            <a:r>
              <a:rPr lang="en-US" dirty="0" err="1" smtClean="0"/>
              <a:t>потписима</a:t>
            </a:r>
            <a:r>
              <a:rPr lang="sr-Cyrl-RS" dirty="0"/>
              <a:t> </a:t>
            </a:r>
            <a:r>
              <a:rPr lang="sr-Cyrl-RS" dirty="0" smtClean="0"/>
              <a:t>на основу одобрења Министарства науке </a:t>
            </a:r>
            <a:r>
              <a:rPr lang="sr-Cyrl-RS" dirty="0"/>
              <a:t>и технологије.</a:t>
            </a:r>
            <a:endParaRPr lang="en-US" dirty="0"/>
          </a:p>
          <a:p>
            <a:r>
              <a:rPr lang="en-US" b="1" dirty="0" err="1"/>
              <a:t>Електронски</a:t>
            </a:r>
            <a:r>
              <a:rPr lang="en-US" b="1" dirty="0"/>
              <a:t> </a:t>
            </a:r>
            <a:r>
              <a:rPr lang="en-US" b="1" dirty="0" err="1"/>
              <a:t>документ</a:t>
            </a:r>
            <a:r>
              <a:rPr lang="en-US" b="1" dirty="0"/>
              <a:t> </a:t>
            </a:r>
            <a:r>
              <a:rPr lang="en-US" dirty="0" err="1"/>
              <a:t>је</a:t>
            </a:r>
            <a:r>
              <a:rPr lang="en-US" dirty="0"/>
              <a:t> </a:t>
            </a:r>
            <a:r>
              <a:rPr lang="en-US" err="1"/>
              <a:t>једнообразно</a:t>
            </a:r>
            <a:r>
              <a:rPr lang="en-US"/>
              <a:t> </a:t>
            </a:r>
            <a:r>
              <a:rPr lang="en-US" smtClean="0"/>
              <a:t>повезан</a:t>
            </a:r>
            <a:r>
              <a:rPr lang="sr-Cyrl-CS" smtClean="0"/>
              <a:t>,</a:t>
            </a:r>
            <a:r>
              <a:rPr lang="en-US" smtClean="0"/>
              <a:t> </a:t>
            </a:r>
            <a:r>
              <a:rPr lang="en-US" dirty="0" err="1"/>
              <a:t>цјеловит</a:t>
            </a:r>
            <a:r>
              <a:rPr lang="en-US" dirty="0"/>
              <a:t> </a:t>
            </a:r>
            <a:r>
              <a:rPr lang="en-US" dirty="0" err="1"/>
              <a:t>скуп</a:t>
            </a:r>
            <a:r>
              <a:rPr lang="en-US" dirty="0"/>
              <a:t> </a:t>
            </a:r>
            <a:r>
              <a:rPr lang="en-US" dirty="0" err="1"/>
              <a:t>података</a:t>
            </a:r>
            <a:r>
              <a:rPr lang="en-US" dirty="0"/>
              <a:t> </a:t>
            </a:r>
            <a:r>
              <a:rPr lang="en-US" dirty="0" err="1"/>
              <a:t>који</a:t>
            </a:r>
            <a:r>
              <a:rPr lang="en-US" dirty="0"/>
              <a:t> </a:t>
            </a:r>
            <a:r>
              <a:rPr lang="en-US" dirty="0" err="1"/>
              <a:t>су</a:t>
            </a:r>
            <a:r>
              <a:rPr lang="en-US" dirty="0"/>
              <a:t> </a:t>
            </a:r>
            <a:r>
              <a:rPr lang="en-US" dirty="0" err="1"/>
              <a:t>електронски</a:t>
            </a:r>
            <a:r>
              <a:rPr lang="en-US" dirty="0"/>
              <a:t> </a:t>
            </a:r>
            <a:r>
              <a:rPr lang="en-US" dirty="0" err="1"/>
              <a:t>обликовани</a:t>
            </a:r>
            <a:r>
              <a:rPr lang="en-US" dirty="0"/>
              <a:t>, </a:t>
            </a:r>
            <a:r>
              <a:rPr lang="en-US" dirty="0" err="1"/>
              <a:t>односно</a:t>
            </a:r>
            <a:r>
              <a:rPr lang="en-US" dirty="0"/>
              <a:t> </a:t>
            </a:r>
            <a:r>
              <a:rPr lang="en-US" dirty="0" err="1"/>
              <a:t>израђени</a:t>
            </a:r>
            <a:r>
              <a:rPr lang="en-US" dirty="0"/>
              <a:t> </a:t>
            </a:r>
            <a:r>
              <a:rPr lang="en-US" dirty="0" err="1"/>
              <a:t>помоћу</a:t>
            </a:r>
            <a:r>
              <a:rPr lang="en-US" dirty="0"/>
              <a:t> </a:t>
            </a:r>
            <a:r>
              <a:rPr lang="en-US" dirty="0" err="1"/>
              <a:t>рачунара</a:t>
            </a:r>
            <a:r>
              <a:rPr lang="en-US" dirty="0"/>
              <a:t> и </a:t>
            </a:r>
            <a:r>
              <a:rPr lang="en-US" dirty="0" err="1"/>
              <a:t>других</a:t>
            </a:r>
            <a:r>
              <a:rPr lang="en-US" dirty="0"/>
              <a:t> </a:t>
            </a:r>
            <a:r>
              <a:rPr lang="en-US" dirty="0" err="1"/>
              <a:t>електронских</a:t>
            </a:r>
            <a:r>
              <a:rPr lang="en-US" dirty="0"/>
              <a:t> </a:t>
            </a:r>
            <a:r>
              <a:rPr lang="en-US" dirty="0" err="1"/>
              <a:t>уређаја</a:t>
            </a:r>
            <a:r>
              <a:rPr lang="en-US" dirty="0"/>
              <a:t>, </a:t>
            </a:r>
            <a:r>
              <a:rPr lang="en-US" dirty="0" err="1"/>
              <a:t>послани</a:t>
            </a:r>
            <a:r>
              <a:rPr lang="en-US" dirty="0"/>
              <a:t>, </a:t>
            </a:r>
            <a:r>
              <a:rPr lang="en-US" dirty="0" err="1"/>
              <a:t>примљени</a:t>
            </a:r>
            <a:r>
              <a:rPr lang="en-US" dirty="0"/>
              <a:t> </a:t>
            </a:r>
            <a:r>
              <a:rPr lang="en-US" dirty="0" err="1"/>
              <a:t>или</a:t>
            </a:r>
            <a:r>
              <a:rPr lang="en-US" dirty="0"/>
              <a:t> </a:t>
            </a:r>
            <a:r>
              <a:rPr lang="en-US" dirty="0" err="1"/>
              <a:t>сачувани</a:t>
            </a:r>
            <a:r>
              <a:rPr lang="en-US" dirty="0"/>
              <a:t> </a:t>
            </a:r>
            <a:r>
              <a:rPr lang="en-US" dirty="0" err="1"/>
              <a:t>на</a:t>
            </a:r>
            <a:r>
              <a:rPr lang="en-US" dirty="0"/>
              <a:t> </a:t>
            </a:r>
            <a:r>
              <a:rPr lang="en-US" dirty="0" err="1"/>
              <a:t>електронском</a:t>
            </a:r>
            <a:r>
              <a:rPr lang="en-US" dirty="0"/>
              <a:t>, </a:t>
            </a:r>
            <a:r>
              <a:rPr lang="en-US" dirty="0" err="1"/>
              <a:t>магнетном</a:t>
            </a:r>
            <a:r>
              <a:rPr lang="en-US" dirty="0"/>
              <a:t>, </a:t>
            </a:r>
            <a:r>
              <a:rPr lang="en-US" dirty="0" err="1"/>
              <a:t>оптичком</a:t>
            </a:r>
            <a:r>
              <a:rPr lang="en-US" dirty="0"/>
              <a:t> </a:t>
            </a:r>
            <a:r>
              <a:rPr lang="en-US" dirty="0" err="1"/>
              <a:t>или</a:t>
            </a:r>
            <a:r>
              <a:rPr lang="en-US" dirty="0"/>
              <a:t> </a:t>
            </a:r>
            <a:r>
              <a:rPr lang="en-US" dirty="0" err="1"/>
              <a:t>другом</a:t>
            </a:r>
            <a:r>
              <a:rPr lang="en-US" dirty="0"/>
              <a:t> </a:t>
            </a:r>
            <a:r>
              <a:rPr lang="en-US" dirty="0" err="1"/>
              <a:t>медију</a:t>
            </a:r>
            <a:r>
              <a:rPr lang="en-US" dirty="0"/>
              <a:t> и </a:t>
            </a:r>
            <a:r>
              <a:rPr lang="en-US" dirty="0" err="1"/>
              <a:t>који</a:t>
            </a:r>
            <a:r>
              <a:rPr lang="en-US" dirty="0"/>
              <a:t> </a:t>
            </a:r>
            <a:r>
              <a:rPr lang="en-US" dirty="0" err="1" smtClean="0"/>
              <a:t>садржи</a:t>
            </a:r>
            <a:r>
              <a:rPr lang="sr-Cyrl-RS" dirty="0" smtClean="0"/>
              <a:t> </a:t>
            </a:r>
            <a:r>
              <a:rPr lang="en-US" dirty="0" err="1" smtClean="0"/>
              <a:t>особине</a:t>
            </a:r>
            <a:r>
              <a:rPr lang="en-US" dirty="0" smtClean="0"/>
              <a:t> </a:t>
            </a:r>
            <a:r>
              <a:rPr lang="en-US" dirty="0" err="1"/>
              <a:t>којима</a:t>
            </a:r>
            <a:r>
              <a:rPr lang="en-US" dirty="0"/>
              <a:t> </a:t>
            </a:r>
            <a:r>
              <a:rPr lang="en-US" dirty="0" err="1"/>
              <a:t>се</a:t>
            </a:r>
            <a:r>
              <a:rPr lang="en-US" dirty="0"/>
              <a:t> </a:t>
            </a:r>
            <a:r>
              <a:rPr lang="en-US" dirty="0" err="1"/>
              <a:t>утврђује</a:t>
            </a:r>
            <a:r>
              <a:rPr lang="en-US" dirty="0"/>
              <a:t> </a:t>
            </a:r>
            <a:r>
              <a:rPr lang="en-US" dirty="0" err="1"/>
              <a:t>аутор</a:t>
            </a:r>
            <a:r>
              <a:rPr lang="en-US" dirty="0"/>
              <a:t>, </a:t>
            </a:r>
            <a:r>
              <a:rPr lang="en-US" dirty="0" err="1"/>
              <a:t>утврђује</a:t>
            </a:r>
            <a:r>
              <a:rPr lang="en-US" dirty="0"/>
              <a:t> </a:t>
            </a:r>
            <a:r>
              <a:rPr lang="en-US" dirty="0" err="1" smtClean="0"/>
              <a:t>вјеродостојност</a:t>
            </a:r>
            <a:r>
              <a:rPr lang="sr-Cyrl-RS" dirty="0"/>
              <a:t> </a:t>
            </a:r>
            <a:r>
              <a:rPr lang="en-US" dirty="0" err="1" smtClean="0"/>
              <a:t>садржаја</a:t>
            </a:r>
            <a:r>
              <a:rPr lang="en-US" dirty="0"/>
              <a:t>, </a:t>
            </a:r>
            <a:r>
              <a:rPr lang="en-US" dirty="0" err="1"/>
              <a:t>те</a:t>
            </a:r>
            <a:r>
              <a:rPr lang="en-US" dirty="0"/>
              <a:t> </a:t>
            </a:r>
            <a:r>
              <a:rPr lang="en-US" dirty="0" err="1"/>
              <a:t>доказује</a:t>
            </a:r>
            <a:r>
              <a:rPr lang="en-US" dirty="0"/>
              <a:t> </a:t>
            </a:r>
            <a:r>
              <a:rPr lang="en-US" dirty="0" err="1"/>
              <a:t>вријеме</a:t>
            </a:r>
            <a:r>
              <a:rPr lang="en-US" dirty="0"/>
              <a:t> </a:t>
            </a:r>
            <a:r>
              <a:rPr lang="en-US" dirty="0" err="1"/>
              <a:t>када</a:t>
            </a:r>
            <a:r>
              <a:rPr lang="en-US" dirty="0"/>
              <a:t> </a:t>
            </a:r>
            <a:r>
              <a:rPr lang="en-US" dirty="0" err="1"/>
              <a:t>је</a:t>
            </a:r>
            <a:r>
              <a:rPr lang="en-US" dirty="0"/>
              <a:t> </a:t>
            </a:r>
            <a:r>
              <a:rPr lang="en-US" dirty="0" err="1"/>
              <a:t>документ</a:t>
            </a:r>
            <a:r>
              <a:rPr lang="en-US" dirty="0"/>
              <a:t> </a:t>
            </a:r>
            <a:r>
              <a:rPr lang="en-US" dirty="0" err="1"/>
              <a:t>сачињен</a:t>
            </a:r>
            <a:endParaRPr lang="en-US" dirty="0"/>
          </a:p>
        </p:txBody>
      </p:sp>
    </p:spTree>
    <p:extLst>
      <p:ext uri="{BB962C8B-B14F-4D97-AF65-F5344CB8AC3E}">
        <p14:creationId xmlns:p14="http://schemas.microsoft.com/office/powerpoint/2010/main" val="2894057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600" dirty="0"/>
              <a:t>ДЕФИНИЦИЈА ПОЈМОВА ИЗ ОБЛАСТИ ЕЛЕКТРОНСКОГ ПОСЛОВАЊА</a:t>
            </a:r>
            <a:endParaRPr lang="en-US" sz="3600" dirty="0"/>
          </a:p>
        </p:txBody>
      </p:sp>
      <p:sp>
        <p:nvSpPr>
          <p:cNvPr id="3" name="Content Placeholder 2"/>
          <p:cNvSpPr>
            <a:spLocks noGrp="1"/>
          </p:cNvSpPr>
          <p:nvPr>
            <p:ph idx="1"/>
          </p:nvPr>
        </p:nvSpPr>
        <p:spPr/>
        <p:txBody>
          <a:bodyPr>
            <a:normAutofit fontScale="92500" lnSpcReduction="20000"/>
          </a:bodyPr>
          <a:lstStyle/>
          <a:p>
            <a:r>
              <a:rPr lang="en-US" b="1" dirty="0" err="1"/>
              <a:t>Електронски</a:t>
            </a:r>
            <a:r>
              <a:rPr lang="en-US" b="1" dirty="0"/>
              <a:t> </a:t>
            </a:r>
            <a:r>
              <a:rPr lang="en-US" b="1" dirty="0" err="1"/>
              <a:t>потпис</a:t>
            </a:r>
            <a:r>
              <a:rPr lang="en-US" b="1" dirty="0"/>
              <a:t> </a:t>
            </a:r>
            <a:r>
              <a:rPr lang="en-US" dirty="0" err="1"/>
              <a:t>је</a:t>
            </a:r>
            <a:r>
              <a:rPr lang="en-US" dirty="0"/>
              <a:t> </a:t>
            </a:r>
            <a:r>
              <a:rPr lang="en-US" dirty="0" err="1"/>
              <a:t>скуп</a:t>
            </a:r>
            <a:r>
              <a:rPr lang="en-US" dirty="0"/>
              <a:t> </a:t>
            </a:r>
            <a:r>
              <a:rPr lang="en-US" dirty="0" err="1"/>
              <a:t>података</a:t>
            </a:r>
            <a:r>
              <a:rPr lang="en-US" dirty="0"/>
              <a:t> у </a:t>
            </a:r>
            <a:r>
              <a:rPr lang="en-US" dirty="0" err="1"/>
              <a:t>електронском</a:t>
            </a:r>
            <a:r>
              <a:rPr lang="en-US" dirty="0"/>
              <a:t> </a:t>
            </a:r>
            <a:r>
              <a:rPr lang="en-US" dirty="0" err="1"/>
              <a:t>облику</a:t>
            </a:r>
            <a:r>
              <a:rPr lang="en-US" dirty="0"/>
              <a:t> </a:t>
            </a:r>
            <a:r>
              <a:rPr lang="en-US" dirty="0" err="1"/>
              <a:t>који</a:t>
            </a:r>
            <a:r>
              <a:rPr lang="en-US" dirty="0"/>
              <a:t> </a:t>
            </a:r>
            <a:r>
              <a:rPr lang="en-US" dirty="0" err="1"/>
              <a:t>су</a:t>
            </a:r>
            <a:r>
              <a:rPr lang="en-US" dirty="0"/>
              <a:t> </a:t>
            </a:r>
            <a:r>
              <a:rPr lang="en-US" dirty="0" err="1"/>
              <a:t>придружени</a:t>
            </a:r>
            <a:r>
              <a:rPr lang="en-US" dirty="0"/>
              <a:t> </a:t>
            </a:r>
            <a:r>
              <a:rPr lang="en-US" dirty="0" err="1"/>
              <a:t>или</a:t>
            </a:r>
            <a:r>
              <a:rPr lang="en-US" dirty="0"/>
              <a:t> </a:t>
            </a:r>
            <a:r>
              <a:rPr lang="en-US" dirty="0" err="1"/>
              <a:t>су</a:t>
            </a:r>
            <a:r>
              <a:rPr lang="en-US" dirty="0"/>
              <a:t> </a:t>
            </a:r>
            <a:r>
              <a:rPr lang="en-US" dirty="0" err="1"/>
              <a:t>логички</a:t>
            </a:r>
            <a:r>
              <a:rPr lang="en-US" dirty="0"/>
              <a:t> </a:t>
            </a:r>
            <a:r>
              <a:rPr lang="en-US" dirty="0" err="1"/>
              <a:t>повезани</a:t>
            </a:r>
            <a:r>
              <a:rPr lang="en-US" dirty="0"/>
              <a:t> </a:t>
            </a:r>
            <a:r>
              <a:rPr lang="en-US" dirty="0" err="1"/>
              <a:t>са</a:t>
            </a:r>
            <a:r>
              <a:rPr lang="en-US" dirty="0"/>
              <a:t> </a:t>
            </a:r>
            <a:r>
              <a:rPr lang="en-US" dirty="0" err="1"/>
              <a:t>другим</a:t>
            </a:r>
            <a:r>
              <a:rPr lang="en-US" dirty="0"/>
              <a:t> </a:t>
            </a:r>
            <a:r>
              <a:rPr lang="en-US" dirty="0" err="1"/>
              <a:t>подацима</a:t>
            </a:r>
            <a:r>
              <a:rPr lang="en-US" dirty="0"/>
              <a:t> у </a:t>
            </a:r>
            <a:r>
              <a:rPr lang="en-US" dirty="0" err="1"/>
              <a:t>електронском</a:t>
            </a:r>
            <a:r>
              <a:rPr lang="en-US" dirty="0"/>
              <a:t> </a:t>
            </a:r>
            <a:r>
              <a:rPr lang="en-US" dirty="0" err="1"/>
              <a:t>облику</a:t>
            </a:r>
            <a:r>
              <a:rPr lang="en-US" dirty="0"/>
              <a:t> и </a:t>
            </a:r>
            <a:r>
              <a:rPr lang="en-US" dirty="0" err="1"/>
              <a:t>који</a:t>
            </a:r>
            <a:r>
              <a:rPr lang="en-US" dirty="0"/>
              <a:t> </a:t>
            </a:r>
            <a:r>
              <a:rPr lang="en-US" dirty="0" err="1"/>
              <a:t>служе</a:t>
            </a:r>
            <a:r>
              <a:rPr lang="en-US" dirty="0"/>
              <a:t> </a:t>
            </a:r>
            <a:r>
              <a:rPr lang="en-US" dirty="0" err="1"/>
              <a:t>за</a:t>
            </a:r>
            <a:r>
              <a:rPr lang="en-US" dirty="0"/>
              <a:t> </a:t>
            </a:r>
            <a:r>
              <a:rPr lang="en-US" dirty="0" err="1"/>
              <a:t>идентификацију</a:t>
            </a:r>
            <a:r>
              <a:rPr lang="en-US" dirty="0"/>
              <a:t> </a:t>
            </a:r>
            <a:r>
              <a:rPr lang="en-US" dirty="0" err="1"/>
              <a:t>потписника</a:t>
            </a:r>
            <a:r>
              <a:rPr lang="en-US" dirty="0"/>
              <a:t> и </a:t>
            </a:r>
            <a:r>
              <a:rPr lang="en-US" dirty="0" err="1"/>
              <a:t>аутентичност</a:t>
            </a:r>
            <a:r>
              <a:rPr lang="en-US" dirty="0"/>
              <a:t> </a:t>
            </a:r>
            <a:r>
              <a:rPr lang="en-US" dirty="0" err="1"/>
              <a:t>потписаног</a:t>
            </a:r>
            <a:r>
              <a:rPr lang="en-US" dirty="0"/>
              <a:t> </a:t>
            </a:r>
            <a:r>
              <a:rPr lang="en-US" dirty="0" err="1"/>
              <a:t>електронског</a:t>
            </a:r>
            <a:r>
              <a:rPr lang="en-US" dirty="0"/>
              <a:t> </a:t>
            </a:r>
            <a:r>
              <a:rPr lang="en-US" dirty="0" err="1" smtClean="0"/>
              <a:t>документа</a:t>
            </a:r>
            <a:endParaRPr lang="sr-Cyrl-RS" dirty="0" smtClean="0"/>
          </a:p>
          <a:p>
            <a:r>
              <a:rPr lang="en-US" b="1" dirty="0" err="1"/>
              <a:t>Квалификовани</a:t>
            </a:r>
            <a:r>
              <a:rPr lang="en-US" b="1" dirty="0"/>
              <a:t> </a:t>
            </a:r>
            <a:r>
              <a:rPr lang="en-US" b="1" dirty="0" err="1"/>
              <a:t>електронски</a:t>
            </a:r>
            <a:r>
              <a:rPr lang="en-US" b="1" dirty="0"/>
              <a:t> </a:t>
            </a:r>
            <a:r>
              <a:rPr lang="en-US" b="1" dirty="0" err="1"/>
              <a:t>потпис</a:t>
            </a:r>
            <a:r>
              <a:rPr lang="en-US" b="1" dirty="0"/>
              <a:t> </a:t>
            </a:r>
            <a:r>
              <a:rPr lang="en-US" dirty="0" err="1"/>
              <a:t>је</a:t>
            </a:r>
            <a:r>
              <a:rPr lang="en-US" dirty="0"/>
              <a:t> </a:t>
            </a:r>
            <a:r>
              <a:rPr lang="en-US" dirty="0" err="1"/>
              <a:t>електронски</a:t>
            </a:r>
            <a:r>
              <a:rPr lang="en-US" dirty="0"/>
              <a:t> </a:t>
            </a:r>
            <a:r>
              <a:rPr lang="en-US" dirty="0" err="1"/>
              <a:t>потпис</a:t>
            </a:r>
            <a:r>
              <a:rPr lang="en-US" dirty="0"/>
              <a:t> </a:t>
            </a:r>
            <a:r>
              <a:rPr lang="en-US" dirty="0" err="1" smtClean="0"/>
              <a:t>који</a:t>
            </a:r>
            <a:r>
              <a:rPr lang="en-US" dirty="0" smtClean="0"/>
              <a:t> </a:t>
            </a:r>
            <a:r>
              <a:rPr lang="en-US" dirty="0" err="1"/>
              <a:t>је</a:t>
            </a:r>
            <a:r>
              <a:rPr lang="en-US" dirty="0"/>
              <a:t> </a:t>
            </a:r>
            <a:r>
              <a:rPr lang="en-US" dirty="0" err="1"/>
              <a:t>повезан</a:t>
            </a:r>
            <a:r>
              <a:rPr lang="en-US" dirty="0"/>
              <a:t> </a:t>
            </a:r>
            <a:r>
              <a:rPr lang="en-US" dirty="0" err="1"/>
              <a:t>искључиво</a:t>
            </a:r>
            <a:r>
              <a:rPr lang="en-US" dirty="0"/>
              <a:t> </a:t>
            </a:r>
            <a:r>
              <a:rPr lang="en-US" dirty="0" err="1"/>
              <a:t>са</a:t>
            </a:r>
            <a:r>
              <a:rPr lang="en-US" dirty="0"/>
              <a:t> </a:t>
            </a:r>
            <a:r>
              <a:rPr lang="en-US" dirty="0" err="1"/>
              <a:t>потписником</a:t>
            </a:r>
            <a:r>
              <a:rPr lang="en-US" dirty="0"/>
              <a:t>, </a:t>
            </a:r>
            <a:r>
              <a:rPr lang="en-US" dirty="0" err="1"/>
              <a:t>поуздано</a:t>
            </a:r>
            <a:r>
              <a:rPr lang="en-US" dirty="0"/>
              <a:t> </a:t>
            </a:r>
            <a:r>
              <a:rPr lang="en-US" dirty="0" err="1"/>
              <a:t>идентификује</a:t>
            </a:r>
            <a:r>
              <a:rPr lang="en-US" dirty="0"/>
              <a:t> </a:t>
            </a:r>
            <a:r>
              <a:rPr lang="en-US" dirty="0" err="1"/>
              <a:t>потписника</a:t>
            </a:r>
            <a:r>
              <a:rPr lang="sr-Cyrl-RS" dirty="0"/>
              <a:t>, </a:t>
            </a:r>
            <a:r>
              <a:rPr lang="en-US" dirty="0"/>
              <a:t> </a:t>
            </a:r>
            <a:r>
              <a:rPr lang="en-US" dirty="0" err="1"/>
              <a:t>настаје</a:t>
            </a:r>
            <a:r>
              <a:rPr lang="en-US" dirty="0"/>
              <a:t> </a:t>
            </a:r>
            <a:r>
              <a:rPr lang="en-US" dirty="0" err="1"/>
              <a:t>коришћењем</a:t>
            </a:r>
            <a:r>
              <a:rPr lang="en-US" dirty="0"/>
              <a:t> </a:t>
            </a:r>
            <a:r>
              <a:rPr lang="en-US" dirty="0" err="1"/>
              <a:t>средстава</a:t>
            </a:r>
            <a:r>
              <a:rPr lang="en-US" dirty="0"/>
              <a:t> </a:t>
            </a:r>
            <a:r>
              <a:rPr lang="en-US" dirty="0" err="1"/>
              <a:t>којима</a:t>
            </a:r>
            <a:r>
              <a:rPr lang="en-US" dirty="0"/>
              <a:t> </a:t>
            </a:r>
            <a:r>
              <a:rPr lang="en-US" dirty="0" err="1"/>
              <a:t>потписник</a:t>
            </a:r>
            <a:r>
              <a:rPr lang="en-US" dirty="0"/>
              <a:t> </a:t>
            </a:r>
            <a:r>
              <a:rPr lang="en-US" dirty="0" err="1"/>
              <a:t>може</a:t>
            </a:r>
            <a:r>
              <a:rPr lang="en-US" dirty="0"/>
              <a:t> </a:t>
            </a:r>
            <a:r>
              <a:rPr lang="en-US" dirty="0" err="1"/>
              <a:t>самостално</a:t>
            </a:r>
            <a:r>
              <a:rPr lang="en-US" dirty="0"/>
              <a:t> </a:t>
            </a:r>
            <a:r>
              <a:rPr lang="en-US" dirty="0" err="1"/>
              <a:t>да</a:t>
            </a:r>
            <a:r>
              <a:rPr lang="en-US" dirty="0"/>
              <a:t> </a:t>
            </a:r>
            <a:r>
              <a:rPr lang="en-US" dirty="0" err="1"/>
              <a:t>управља</a:t>
            </a:r>
            <a:r>
              <a:rPr lang="en-US" dirty="0"/>
              <a:t> и </a:t>
            </a:r>
            <a:r>
              <a:rPr lang="en-US" dirty="0" err="1"/>
              <a:t>која</a:t>
            </a:r>
            <a:r>
              <a:rPr lang="en-US" dirty="0"/>
              <a:t> </a:t>
            </a:r>
            <a:r>
              <a:rPr lang="en-US" dirty="0" err="1"/>
              <a:t>су</a:t>
            </a:r>
            <a:r>
              <a:rPr lang="en-US" dirty="0"/>
              <a:t> </a:t>
            </a:r>
            <a:r>
              <a:rPr lang="en-US" dirty="0" err="1"/>
              <a:t>искључиво</a:t>
            </a:r>
            <a:r>
              <a:rPr lang="en-US" dirty="0"/>
              <a:t> </a:t>
            </a:r>
            <a:r>
              <a:rPr lang="en-US" dirty="0" err="1"/>
              <a:t>под</a:t>
            </a:r>
            <a:r>
              <a:rPr lang="en-US" dirty="0"/>
              <a:t> </a:t>
            </a:r>
            <a:r>
              <a:rPr lang="en-US" dirty="0" err="1"/>
              <a:t>надзором</a:t>
            </a:r>
            <a:r>
              <a:rPr lang="en-US" dirty="0"/>
              <a:t> </a:t>
            </a:r>
            <a:r>
              <a:rPr lang="en-US" dirty="0" err="1"/>
              <a:t>потписника</a:t>
            </a:r>
            <a:r>
              <a:rPr lang="en-US" dirty="0"/>
              <a:t> и </a:t>
            </a:r>
            <a:r>
              <a:rPr lang="sr-Cyrl-RS" dirty="0"/>
              <a:t>који </a:t>
            </a:r>
            <a:r>
              <a:rPr lang="en-US" dirty="0" err="1"/>
              <a:t>је</a:t>
            </a:r>
            <a:r>
              <a:rPr lang="en-US" dirty="0"/>
              <a:t> </a:t>
            </a:r>
            <a:r>
              <a:rPr lang="en-US" dirty="0" err="1"/>
              <a:t>директно</a:t>
            </a:r>
            <a:r>
              <a:rPr lang="en-US" dirty="0"/>
              <a:t> </a:t>
            </a:r>
            <a:r>
              <a:rPr lang="en-US" dirty="0" err="1"/>
              <a:t>повезан</a:t>
            </a:r>
            <a:r>
              <a:rPr lang="en-US" dirty="0"/>
              <a:t> </a:t>
            </a:r>
            <a:r>
              <a:rPr lang="en-US" dirty="0" err="1"/>
              <a:t>са</a:t>
            </a:r>
            <a:r>
              <a:rPr lang="en-US" dirty="0"/>
              <a:t> </a:t>
            </a:r>
            <a:r>
              <a:rPr lang="en-US" dirty="0" err="1"/>
              <a:t>подацима</a:t>
            </a:r>
            <a:r>
              <a:rPr lang="en-US" dirty="0"/>
              <a:t> </a:t>
            </a:r>
            <a:r>
              <a:rPr lang="en-US" dirty="0" err="1"/>
              <a:t>на</a:t>
            </a:r>
            <a:r>
              <a:rPr lang="en-US" dirty="0"/>
              <a:t> </a:t>
            </a:r>
            <a:r>
              <a:rPr lang="en-US" dirty="0" err="1"/>
              <a:t>које</a:t>
            </a:r>
            <a:r>
              <a:rPr lang="en-US" dirty="0"/>
              <a:t> </a:t>
            </a:r>
            <a:r>
              <a:rPr lang="en-US" dirty="0" err="1"/>
              <a:t>се</a:t>
            </a:r>
            <a:r>
              <a:rPr lang="en-US" dirty="0"/>
              <a:t> </a:t>
            </a:r>
            <a:r>
              <a:rPr lang="en-US" dirty="0" err="1"/>
              <a:t>односи</a:t>
            </a:r>
            <a:r>
              <a:rPr lang="en-US" dirty="0"/>
              <a:t>, и </a:t>
            </a:r>
            <a:r>
              <a:rPr lang="en-US" dirty="0" err="1"/>
              <a:t>то</a:t>
            </a:r>
            <a:r>
              <a:rPr lang="en-US" dirty="0"/>
              <a:t> </a:t>
            </a:r>
            <a:r>
              <a:rPr lang="en-US" dirty="0" err="1"/>
              <a:t>на</a:t>
            </a:r>
            <a:r>
              <a:rPr lang="en-US" dirty="0"/>
              <a:t> </a:t>
            </a:r>
            <a:r>
              <a:rPr lang="en-US" dirty="0" err="1"/>
              <a:t>начин</a:t>
            </a:r>
            <a:r>
              <a:rPr lang="en-US" dirty="0"/>
              <a:t> </a:t>
            </a:r>
            <a:r>
              <a:rPr lang="en-US" dirty="0" err="1"/>
              <a:t>који</a:t>
            </a:r>
            <a:r>
              <a:rPr lang="en-US" dirty="0"/>
              <a:t> </a:t>
            </a:r>
            <a:r>
              <a:rPr lang="en-US" dirty="0" err="1"/>
              <a:t>недвосмислено</a:t>
            </a:r>
            <a:r>
              <a:rPr lang="en-US" dirty="0"/>
              <a:t> </a:t>
            </a:r>
            <a:r>
              <a:rPr lang="en-US" dirty="0" err="1"/>
              <a:t>омогућава</a:t>
            </a:r>
            <a:r>
              <a:rPr lang="en-US" dirty="0"/>
              <a:t> </a:t>
            </a:r>
            <a:r>
              <a:rPr lang="en-US" dirty="0" err="1"/>
              <a:t>увид</a:t>
            </a:r>
            <a:r>
              <a:rPr lang="en-US" dirty="0"/>
              <a:t> у </a:t>
            </a:r>
            <a:r>
              <a:rPr lang="en-US" dirty="0" err="1"/>
              <a:t>било</a:t>
            </a:r>
            <a:r>
              <a:rPr lang="en-US" dirty="0"/>
              <a:t> </a:t>
            </a:r>
            <a:r>
              <a:rPr lang="en-US" dirty="0" err="1"/>
              <a:t>коју</a:t>
            </a:r>
            <a:r>
              <a:rPr lang="en-US" dirty="0"/>
              <a:t> </a:t>
            </a:r>
            <a:r>
              <a:rPr lang="en-US" dirty="0" err="1"/>
              <a:t>измјену</a:t>
            </a:r>
            <a:r>
              <a:rPr lang="en-US" dirty="0"/>
              <a:t> </a:t>
            </a:r>
            <a:r>
              <a:rPr lang="en-US" err="1"/>
              <a:t>изворних</a:t>
            </a:r>
            <a:r>
              <a:rPr lang="en-US"/>
              <a:t> </a:t>
            </a:r>
            <a:r>
              <a:rPr lang="en-US" smtClean="0"/>
              <a:t>података</a:t>
            </a:r>
            <a:r>
              <a:rPr lang="sr-Cyrl-RS" baseline="30000" dirty="0"/>
              <a:t>.</a:t>
            </a:r>
            <a:endParaRPr lang="en-US" dirty="0"/>
          </a:p>
          <a:p>
            <a:endParaRPr lang="en-US" dirty="0"/>
          </a:p>
        </p:txBody>
      </p:sp>
    </p:spTree>
    <p:extLst>
      <p:ext uri="{BB962C8B-B14F-4D97-AF65-F5344CB8AC3E}">
        <p14:creationId xmlns:p14="http://schemas.microsoft.com/office/powerpoint/2010/main" val="209787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600" dirty="0"/>
              <a:t>ДЕФИНИЦИЈА ПОЈМОВА ИЗ ОБЛАСТИ ЕЛЕКТРОНСКОГ ПОСЛОВАЊА</a:t>
            </a:r>
            <a:endParaRPr lang="en-US" sz="3600" dirty="0"/>
          </a:p>
        </p:txBody>
      </p:sp>
      <p:sp>
        <p:nvSpPr>
          <p:cNvPr id="3" name="Content Placeholder 2"/>
          <p:cNvSpPr>
            <a:spLocks noGrp="1"/>
          </p:cNvSpPr>
          <p:nvPr>
            <p:ph idx="1"/>
          </p:nvPr>
        </p:nvSpPr>
        <p:spPr/>
        <p:txBody>
          <a:bodyPr>
            <a:normAutofit fontScale="92500" lnSpcReduction="10000"/>
          </a:bodyPr>
          <a:lstStyle/>
          <a:p>
            <a:r>
              <a:rPr lang="sr-Cyrl-RS" b="1" dirty="0" smtClean="0"/>
              <a:t>Квалификовани електронкси </a:t>
            </a:r>
            <a:r>
              <a:rPr lang="sr-Cyrl-RS" b="1" smtClean="0"/>
              <a:t>потпис</a:t>
            </a:r>
            <a:r>
              <a:rPr lang="sr-Cyrl-RS" smtClean="0"/>
              <a:t> је једнак </a:t>
            </a:r>
            <a:r>
              <a:rPr lang="sr-Cyrl-RS" dirty="0"/>
              <a:t>ручном потпису </a:t>
            </a:r>
            <a:r>
              <a:rPr lang="sr-Cyrl-RS"/>
              <a:t>на </a:t>
            </a:r>
            <a:r>
              <a:rPr lang="sr-Cyrl-RS" smtClean="0"/>
              <a:t>папиру, </a:t>
            </a:r>
            <a:r>
              <a:rPr lang="sr-Cyrl-RS" dirty="0"/>
              <a:t>а то </a:t>
            </a:r>
            <a:r>
              <a:rPr lang="sr-Cyrl-RS" dirty="0" smtClean="0"/>
              <a:t>значи </a:t>
            </a:r>
            <a:r>
              <a:rPr lang="sr-Cyrl-RS" dirty="0"/>
              <a:t>да нема ограничеења у његовом кориштењу и да се може користи за  потписивање </a:t>
            </a:r>
            <a:r>
              <a:rPr lang="sr-Cyrl-RS" dirty="0" smtClean="0"/>
              <a:t>докумената </a:t>
            </a:r>
            <a:r>
              <a:rPr lang="sr-Cyrl-RS" dirty="0"/>
              <a:t>у електронском облику </a:t>
            </a:r>
            <a:r>
              <a:rPr lang="sr-Cyrl-RS" dirty="0" smtClean="0"/>
              <a:t>у складу са овлаштењима физичког лица док </a:t>
            </a:r>
            <a:r>
              <a:rPr lang="sr-Cyrl-RS" dirty="0"/>
              <a:t>је употреба електронског потписа ограничена на услове у складу </a:t>
            </a:r>
            <a:r>
              <a:rPr lang="sr-Cyrl-RS"/>
              <a:t>са </a:t>
            </a:r>
            <a:r>
              <a:rPr lang="sr-Cyrl-RS" smtClean="0"/>
              <a:t>законом.</a:t>
            </a:r>
            <a:endParaRPr lang="sr-Cyrl-RS" dirty="0" smtClean="0"/>
          </a:p>
          <a:p>
            <a:r>
              <a:rPr lang="sr-Cyrl-RS" b="1" dirty="0"/>
              <a:t>Електронски потпис </a:t>
            </a:r>
            <a:r>
              <a:rPr lang="sr-Cyrl-RS" dirty="0"/>
              <a:t>који издаје Пореска управа  тренутно се може се користити само за подношење Образца 1002.</a:t>
            </a:r>
            <a:endParaRPr lang="en-US" dirty="0"/>
          </a:p>
          <a:p>
            <a:pPr marL="0" indent="0">
              <a:buNone/>
            </a:pPr>
            <a:r>
              <a:rPr lang="sr-Cyrl-RS" dirty="0"/>
              <a:t/>
            </a:r>
            <a:br>
              <a:rPr lang="sr-Cyrl-RS" dirty="0"/>
            </a:br>
            <a:endParaRPr lang="en-US" dirty="0"/>
          </a:p>
        </p:txBody>
      </p:sp>
    </p:spTree>
    <p:extLst>
      <p:ext uri="{BB962C8B-B14F-4D97-AF65-F5344CB8AC3E}">
        <p14:creationId xmlns:p14="http://schemas.microsoft.com/office/powerpoint/2010/main" val="3302458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3600" dirty="0"/>
              <a:t>ДЕФИНИЦИЈА ПОЈМОВА ИЗ ОБЛАСТИ ЕЛЕКТРОНСКОГ ПОСЛОВАЊА</a:t>
            </a:r>
            <a:endParaRPr lang="en-US" sz="3600" dirty="0"/>
          </a:p>
        </p:txBody>
      </p:sp>
      <p:sp>
        <p:nvSpPr>
          <p:cNvPr id="3" name="Content Placeholder 2"/>
          <p:cNvSpPr>
            <a:spLocks noGrp="1"/>
          </p:cNvSpPr>
          <p:nvPr>
            <p:ph idx="1"/>
          </p:nvPr>
        </p:nvSpPr>
        <p:spPr/>
        <p:txBody>
          <a:bodyPr/>
          <a:lstStyle/>
          <a:p>
            <a:r>
              <a:rPr lang="en-US" b="1" dirty="0" err="1"/>
              <a:t>Електронски</a:t>
            </a:r>
            <a:r>
              <a:rPr lang="en-US" b="1" dirty="0"/>
              <a:t> </a:t>
            </a:r>
            <a:r>
              <a:rPr lang="en-US" b="1" dirty="0" err="1"/>
              <a:t>цертификат</a:t>
            </a:r>
            <a:r>
              <a:rPr lang="en-US" b="1" dirty="0"/>
              <a:t> </a:t>
            </a:r>
            <a:r>
              <a:rPr lang="en-US" b="1" dirty="0" err="1"/>
              <a:t>за</a:t>
            </a:r>
            <a:r>
              <a:rPr lang="en-US" b="1" dirty="0"/>
              <a:t> </a:t>
            </a:r>
            <a:r>
              <a:rPr lang="en-US" b="1" dirty="0" err="1"/>
              <a:t>електронски</a:t>
            </a:r>
            <a:r>
              <a:rPr lang="en-US" b="1" dirty="0"/>
              <a:t> </a:t>
            </a:r>
            <a:r>
              <a:rPr lang="en-US" b="1" dirty="0" err="1"/>
              <a:t>потпис</a:t>
            </a:r>
            <a:r>
              <a:rPr lang="en-US" b="1" dirty="0"/>
              <a:t> </a:t>
            </a:r>
            <a:r>
              <a:rPr lang="en-US" dirty="0" err="1"/>
              <a:t>је</a:t>
            </a:r>
            <a:r>
              <a:rPr lang="en-US" dirty="0"/>
              <a:t> </a:t>
            </a:r>
            <a:r>
              <a:rPr lang="en-US" dirty="0" err="1"/>
              <a:t>потврда</a:t>
            </a:r>
            <a:r>
              <a:rPr lang="en-US" dirty="0"/>
              <a:t> у </a:t>
            </a:r>
            <a:r>
              <a:rPr lang="en-US" dirty="0" err="1"/>
              <a:t>електронском</a:t>
            </a:r>
            <a:r>
              <a:rPr lang="en-US" dirty="0"/>
              <a:t> </a:t>
            </a:r>
            <a:r>
              <a:rPr lang="en-US" dirty="0" err="1"/>
              <a:t>облику</a:t>
            </a:r>
            <a:r>
              <a:rPr lang="en-US" dirty="0"/>
              <a:t> </a:t>
            </a:r>
            <a:r>
              <a:rPr lang="en-US" dirty="0" err="1"/>
              <a:t>која</a:t>
            </a:r>
            <a:r>
              <a:rPr lang="en-US" dirty="0"/>
              <a:t> </a:t>
            </a:r>
            <a:r>
              <a:rPr lang="en-US" dirty="0" err="1"/>
              <a:t>повезује</a:t>
            </a:r>
            <a:r>
              <a:rPr lang="en-US" dirty="0"/>
              <a:t> </a:t>
            </a:r>
            <a:r>
              <a:rPr lang="en-US" dirty="0" err="1"/>
              <a:t>податке</a:t>
            </a:r>
            <a:r>
              <a:rPr lang="en-US" dirty="0"/>
              <a:t> </a:t>
            </a:r>
            <a:r>
              <a:rPr lang="en-US" dirty="0" err="1"/>
              <a:t>за</a:t>
            </a:r>
            <a:r>
              <a:rPr lang="en-US" dirty="0"/>
              <a:t> </a:t>
            </a:r>
            <a:r>
              <a:rPr lang="en-US" dirty="0" err="1"/>
              <a:t>верификацију</a:t>
            </a:r>
            <a:r>
              <a:rPr lang="en-US" dirty="0"/>
              <a:t> </a:t>
            </a:r>
            <a:r>
              <a:rPr lang="en-US" dirty="0" err="1"/>
              <a:t>електронског</a:t>
            </a:r>
            <a:r>
              <a:rPr lang="en-US" dirty="0"/>
              <a:t> </a:t>
            </a:r>
            <a:r>
              <a:rPr lang="en-US" dirty="0" err="1"/>
              <a:t>потписа</a:t>
            </a:r>
            <a:r>
              <a:rPr lang="en-US" dirty="0"/>
              <a:t> </a:t>
            </a:r>
            <a:r>
              <a:rPr lang="en-US" dirty="0" err="1"/>
              <a:t>са</a:t>
            </a:r>
            <a:r>
              <a:rPr lang="en-US" dirty="0"/>
              <a:t> </a:t>
            </a:r>
            <a:r>
              <a:rPr lang="en-US" dirty="0" err="1"/>
              <a:t>неким</a:t>
            </a:r>
            <a:r>
              <a:rPr lang="en-US" dirty="0"/>
              <a:t> </a:t>
            </a:r>
            <a:r>
              <a:rPr lang="en-US" dirty="0" err="1"/>
              <a:t>лицем</a:t>
            </a:r>
            <a:r>
              <a:rPr lang="en-US" dirty="0"/>
              <a:t> и </a:t>
            </a:r>
            <a:r>
              <a:rPr lang="en-US" dirty="0" err="1"/>
              <a:t>потврђује</a:t>
            </a:r>
            <a:r>
              <a:rPr lang="en-US" dirty="0"/>
              <a:t> </a:t>
            </a:r>
            <a:r>
              <a:rPr lang="en-US" dirty="0" err="1"/>
              <a:t>идентитет</a:t>
            </a:r>
            <a:r>
              <a:rPr lang="en-US" dirty="0"/>
              <a:t> </a:t>
            </a:r>
            <a:r>
              <a:rPr lang="en-US" err="1"/>
              <a:t>тог</a:t>
            </a:r>
            <a:r>
              <a:rPr lang="en-US"/>
              <a:t> </a:t>
            </a:r>
            <a:r>
              <a:rPr lang="en-US" smtClean="0"/>
              <a:t>лица</a:t>
            </a:r>
            <a:r>
              <a:rPr lang="sr-Cyrl-CS" smtClean="0"/>
              <a:t>.</a:t>
            </a:r>
            <a:r>
              <a:rPr lang="sr-Cyrl-RS" smtClean="0"/>
              <a:t> </a:t>
            </a:r>
            <a:r>
              <a:rPr lang="sr-Cyrl-RS" dirty="0"/>
              <a:t>К</a:t>
            </a:r>
            <a:r>
              <a:rPr lang="en-US" dirty="0" err="1"/>
              <a:t>валификовани</a:t>
            </a:r>
            <a:r>
              <a:rPr lang="en-US" dirty="0"/>
              <a:t> </a:t>
            </a:r>
            <a:r>
              <a:rPr lang="en-US" dirty="0" err="1"/>
              <a:t>електронски</a:t>
            </a:r>
            <a:r>
              <a:rPr lang="en-US" dirty="0"/>
              <a:t> </a:t>
            </a:r>
            <a:r>
              <a:rPr lang="en-US" dirty="0" err="1"/>
              <a:t>цертификат</a:t>
            </a:r>
            <a:r>
              <a:rPr lang="en-US" dirty="0"/>
              <a:t> </a:t>
            </a:r>
            <a:r>
              <a:rPr lang="en-US" dirty="0" err="1"/>
              <a:t>за</a:t>
            </a:r>
            <a:r>
              <a:rPr lang="en-US" dirty="0"/>
              <a:t> </a:t>
            </a:r>
            <a:r>
              <a:rPr lang="en-US" dirty="0" err="1"/>
              <a:t>електронски</a:t>
            </a:r>
            <a:r>
              <a:rPr lang="en-US" dirty="0"/>
              <a:t> </a:t>
            </a:r>
            <a:r>
              <a:rPr lang="en-US" dirty="0" err="1"/>
              <a:t>потпис</a:t>
            </a:r>
            <a:r>
              <a:rPr lang="en-US" dirty="0"/>
              <a:t> </a:t>
            </a:r>
            <a:r>
              <a:rPr lang="en-US" dirty="0" err="1"/>
              <a:t>је</a:t>
            </a:r>
            <a:r>
              <a:rPr lang="en-US" dirty="0"/>
              <a:t> </a:t>
            </a:r>
            <a:r>
              <a:rPr lang="en-US" dirty="0" err="1"/>
              <a:t>потврда</a:t>
            </a:r>
            <a:r>
              <a:rPr lang="en-US" dirty="0"/>
              <a:t> у </a:t>
            </a:r>
            <a:r>
              <a:rPr lang="en-US" dirty="0" err="1"/>
              <a:t>електронском</a:t>
            </a:r>
            <a:r>
              <a:rPr lang="en-US" dirty="0"/>
              <a:t> </a:t>
            </a:r>
            <a:r>
              <a:rPr lang="en-US" dirty="0" err="1"/>
              <a:t>облику</a:t>
            </a:r>
            <a:r>
              <a:rPr lang="en-US" dirty="0"/>
              <a:t> </a:t>
            </a:r>
            <a:r>
              <a:rPr lang="en-US" dirty="0" err="1"/>
              <a:t>којом</a:t>
            </a:r>
            <a:r>
              <a:rPr lang="en-US" dirty="0"/>
              <a:t> </a:t>
            </a:r>
            <a:r>
              <a:rPr lang="en-US" dirty="0" err="1"/>
              <a:t>цертификационо</a:t>
            </a:r>
            <a:r>
              <a:rPr lang="en-US" dirty="0"/>
              <a:t> </a:t>
            </a:r>
            <a:r>
              <a:rPr lang="en-US" dirty="0" err="1"/>
              <a:t>тијело</a:t>
            </a:r>
            <a:r>
              <a:rPr lang="en-US" dirty="0"/>
              <a:t> </a:t>
            </a:r>
            <a:r>
              <a:rPr lang="en-US" dirty="0" err="1"/>
              <a:t>потврђује</a:t>
            </a:r>
            <a:r>
              <a:rPr lang="en-US" dirty="0"/>
              <a:t> </a:t>
            </a:r>
            <a:r>
              <a:rPr lang="en-US" dirty="0" err="1"/>
              <a:t>квалификовани</a:t>
            </a:r>
            <a:r>
              <a:rPr lang="en-US" dirty="0"/>
              <a:t> </a:t>
            </a:r>
            <a:r>
              <a:rPr lang="en-US" dirty="0" err="1"/>
              <a:t>електронски</a:t>
            </a:r>
            <a:r>
              <a:rPr lang="en-US" dirty="0"/>
              <a:t> </a:t>
            </a:r>
            <a:r>
              <a:rPr lang="en-US" dirty="0" err="1"/>
              <a:t>потпис</a:t>
            </a:r>
            <a:r>
              <a:rPr lang="en-US" dirty="0"/>
              <a:t>.</a:t>
            </a:r>
          </a:p>
          <a:p>
            <a:r>
              <a:rPr lang="sr-Cyrl-RS" b="1" dirty="0"/>
              <a:t>Електронски цертификат  Пореске управе издаје се у дигиталном  облику и </a:t>
            </a:r>
            <a:r>
              <a:rPr lang="sr-Cyrl-RS" b="1"/>
              <a:t>бесплатан </a:t>
            </a:r>
            <a:r>
              <a:rPr lang="sr-Cyrl-RS" b="1" smtClean="0"/>
              <a:t>је.</a:t>
            </a:r>
            <a:endParaRPr lang="en-US" b="1" dirty="0"/>
          </a:p>
        </p:txBody>
      </p:sp>
    </p:spTree>
    <p:extLst>
      <p:ext uri="{BB962C8B-B14F-4D97-AF65-F5344CB8AC3E}">
        <p14:creationId xmlns:p14="http://schemas.microsoft.com/office/powerpoint/2010/main" val="3625257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Образци -документи  за издавање електронског цертификата</a:t>
            </a:r>
            <a:endParaRPr lang="en-US" dirty="0"/>
          </a:p>
        </p:txBody>
      </p:sp>
      <p:sp>
        <p:nvSpPr>
          <p:cNvPr id="3" name="Content Placeholder 2"/>
          <p:cNvSpPr>
            <a:spLocks noGrp="1"/>
          </p:cNvSpPr>
          <p:nvPr>
            <p:ph idx="1"/>
          </p:nvPr>
        </p:nvSpPr>
        <p:spPr/>
        <p:txBody>
          <a:bodyPr>
            <a:normAutofit fontScale="85000" lnSpcReduction="20000"/>
          </a:bodyPr>
          <a:lstStyle/>
          <a:p>
            <a:r>
              <a:rPr lang="sr-Latn-BA" dirty="0"/>
              <a:t>Уговор о пружању услуга цертификације (у даљем тексту: Уговор),</a:t>
            </a:r>
            <a:endParaRPr lang="en-US" dirty="0"/>
          </a:p>
          <a:p>
            <a:r>
              <a:rPr lang="sr-Latn-BA" dirty="0" smtClean="0"/>
              <a:t>Сагласност </a:t>
            </a:r>
            <a:r>
              <a:rPr lang="sr-Latn-BA" dirty="0"/>
              <a:t>за издавање електронског цертификата (у даљем тексту: Сагласност),</a:t>
            </a:r>
            <a:endParaRPr lang="en-US" dirty="0"/>
          </a:p>
          <a:p>
            <a:r>
              <a:rPr lang="sr-Latn-BA" dirty="0" smtClean="0"/>
              <a:t>Захтјев </a:t>
            </a:r>
            <a:r>
              <a:rPr lang="sr-Latn-BA" dirty="0"/>
              <a:t>за издавање електронског цертификата (у даљем тексту: Захтјев),</a:t>
            </a:r>
            <a:endParaRPr lang="en-US" dirty="0"/>
          </a:p>
          <a:p>
            <a:r>
              <a:rPr lang="sr-Latn-BA" dirty="0" smtClean="0"/>
              <a:t>Сагласност </a:t>
            </a:r>
            <a:r>
              <a:rPr lang="sr-Latn-BA" dirty="0"/>
              <a:t>за давање овлашћења </a:t>
            </a:r>
            <a:r>
              <a:rPr lang="sr-Cyrl-CS" dirty="0"/>
              <a:t>(у даљем тексту: Овлашћење)</a:t>
            </a:r>
            <a:r>
              <a:rPr lang="sr-Latn-BA" dirty="0"/>
              <a:t>,  </a:t>
            </a:r>
            <a:endParaRPr lang="en-US" dirty="0"/>
          </a:p>
          <a:p>
            <a:r>
              <a:rPr lang="sr-Cyrl-CS" dirty="0" smtClean="0"/>
              <a:t>П</a:t>
            </a:r>
            <a:r>
              <a:rPr lang="sr-Cyrl-BA" dirty="0"/>
              <a:t>уномоћ </a:t>
            </a:r>
            <a:r>
              <a:rPr lang="sr-Cyrl-RS" dirty="0"/>
              <a:t>или други </a:t>
            </a:r>
            <a:r>
              <a:rPr lang="sr-Cyrl-RS"/>
              <a:t>акт </a:t>
            </a:r>
            <a:r>
              <a:rPr lang="sr-Cyrl-BA" smtClean="0"/>
              <a:t>издат </a:t>
            </a:r>
            <a:r>
              <a:rPr lang="sr-Cyrl-BA" dirty="0"/>
              <a:t>од стране органа руковођења правног лица из ФБиХ или Брчко Дисрикта, </a:t>
            </a:r>
            <a:r>
              <a:rPr lang="sr-Cyrl-RS" dirty="0"/>
              <a:t>којим се </a:t>
            </a:r>
            <a:r>
              <a:rPr lang="sr-Cyrl-BA" dirty="0"/>
              <a:t>овлаштено лице пословне јединице, овлашћује за закључење Уговора о пружању услуга цертификације, када је корисник услуга </a:t>
            </a:r>
            <a:r>
              <a:rPr lang="sr-Latn-BA" dirty="0"/>
              <a:t>пословн</a:t>
            </a:r>
            <a:r>
              <a:rPr lang="sr-Cyrl-RS"/>
              <a:t>а</a:t>
            </a:r>
            <a:r>
              <a:rPr lang="sr-Latn-BA"/>
              <a:t> </a:t>
            </a:r>
            <a:r>
              <a:rPr lang="sr-Latn-BA" smtClean="0"/>
              <a:t>јединиц</a:t>
            </a:r>
            <a:r>
              <a:rPr lang="sr-Cyrl-CS" smtClean="0"/>
              <a:t>а</a:t>
            </a:r>
            <a:r>
              <a:rPr lang="sr-Latn-BA" smtClean="0"/>
              <a:t> </a:t>
            </a:r>
            <a:r>
              <a:rPr lang="sr-Latn-BA" dirty="0"/>
              <a:t>правног лица из Федерације БиХ и Брчко Дистрикта оснивачу ПЈ </a:t>
            </a:r>
            <a:r>
              <a:rPr lang="sr-Cyrl-CS" dirty="0"/>
              <a:t>(у даљем тексту</a:t>
            </a:r>
            <a:r>
              <a:rPr lang="sr-Cyrl-CS"/>
              <a:t>: </a:t>
            </a:r>
            <a:r>
              <a:rPr lang="sr-Cyrl-BA" smtClean="0"/>
              <a:t>Пуномоћ).</a:t>
            </a:r>
            <a:endParaRPr lang="en-US" dirty="0"/>
          </a:p>
        </p:txBody>
      </p:sp>
    </p:spTree>
    <p:extLst>
      <p:ext uri="{BB962C8B-B14F-4D97-AF65-F5344CB8AC3E}">
        <p14:creationId xmlns:p14="http://schemas.microsoft.com/office/powerpoint/2010/main" val="35355859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pSp>
        <p:nvGrpSpPr>
          <p:cNvPr id="4" name="Group 3"/>
          <p:cNvGrpSpPr>
            <a:grpSpLocks noGrp="1" noUngrp="1" noChangeAspect="1"/>
          </p:cNvGrpSpPr>
          <p:nvPr/>
        </p:nvGrpSpPr>
        <p:grpSpPr>
          <a:xfrm>
            <a:off x="2877741" y="1371600"/>
            <a:ext cx="3387328" cy="4400550"/>
            <a:chOff x="3836988" y="685800"/>
            <a:chExt cx="4516437" cy="5867400"/>
          </a:xfrm>
        </p:grpSpPr>
        <p:pic>
          <p:nvPicPr>
            <p:cNvPr id="2" name="Picture 1" descr="11_Dokument1_Ugovor"/>
            <p:cNvPicPr>
              <a:picLocks noRot="1" noChangeAspect="1" noMove="1" noResize="1"/>
            </p:cNvPicPr>
            <p:nvPr isPhoto="1"/>
          </p:nvPicPr>
          <p:blipFill>
            <a:blip r:embed="rId2">
              <a:lum/>
              <a:extLst>
                <a:ext uri="{28A0092B-C50C-407E-A947-70E740481C1C}">
                  <a14:useLocalDpi xmlns:a14="http://schemas.microsoft.com/office/drawing/2010/main" val="0"/>
                </a:ext>
              </a:extLst>
            </a:blip>
            <a:stretch>
              <a:fillRect/>
            </a:stretch>
          </p:blipFill>
          <p:spPr>
            <a:xfrm>
              <a:off x="3836988" y="685800"/>
              <a:ext cx="4516437" cy="5486400"/>
            </a:xfrm>
            <a:prstGeom prst="rect">
              <a:avLst/>
            </a:prstGeom>
            <a:noFill/>
            <a:ln>
              <a:noFill/>
            </a:ln>
          </p:spPr>
        </p:pic>
        <p:sp>
          <p:nvSpPr>
            <p:cNvPr id="3" name="Rectangle 2"/>
            <p:cNvSpPr/>
            <p:nvPr/>
          </p:nvSpPr>
          <p:spPr>
            <a:xfrm>
              <a:off x="3836988" y="6210300"/>
              <a:ext cx="4516437" cy="342900"/>
            </a:xfrm>
            <a:prstGeom prst="rect">
              <a:avLst/>
            </a:prstGeom>
            <a:noFill/>
            <a:ln>
              <a:noFill/>
            </a:ln>
          </p:spPr>
          <p:txBody>
            <a:bodyPr anchor="ctr">
              <a:normAutofit fontScale="70000" lnSpcReduction="20000"/>
            </a:bodyPr>
            <a:lstStyle/>
            <a:p>
              <a:pPr algn="ctr"/>
              <a:r>
                <a:rPr lang="sr-Cyrl-RS" dirty="0">
                  <a:solidFill>
                    <a:prstClr val="black"/>
                  </a:solidFill>
                </a:rPr>
                <a:t>Уговор</a:t>
              </a:r>
              <a:endParaRPr lang="en-US" dirty="0">
                <a:solidFill>
                  <a:prstClr val="black"/>
                </a:solidFill>
              </a:endParaRPr>
            </a:p>
          </p:txBody>
        </p:sp>
      </p:grpSp>
    </p:spTree>
    <p:extLst>
      <p:ext uri="{BB962C8B-B14F-4D97-AF65-F5344CB8AC3E}">
        <p14:creationId xmlns:p14="http://schemas.microsoft.com/office/powerpoint/2010/main" val="1262631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pSp>
        <p:nvGrpSpPr>
          <p:cNvPr id="4" name="Group 3"/>
          <p:cNvGrpSpPr>
            <a:grpSpLocks noGrp="1" noUngrp="1" noChangeAspect="1"/>
          </p:cNvGrpSpPr>
          <p:nvPr/>
        </p:nvGrpSpPr>
        <p:grpSpPr>
          <a:xfrm>
            <a:off x="3086100" y="1371600"/>
            <a:ext cx="2970610" cy="4400550"/>
            <a:chOff x="4114800" y="685800"/>
            <a:chExt cx="3960813" cy="5867400"/>
          </a:xfrm>
        </p:grpSpPr>
        <p:pic>
          <p:nvPicPr>
            <p:cNvPr id="2" name="Picture 1" descr="12_Dokument2_Saglasnost"/>
            <p:cNvPicPr>
              <a:picLocks noRot="1" noChangeAspect="1" noMove="1" noResize="1"/>
            </p:cNvPicPr>
            <p:nvPr isPhoto="1"/>
          </p:nvPicPr>
          <p:blipFill>
            <a:blip r:embed="rId2">
              <a:lum/>
              <a:extLst>
                <a:ext uri="{28A0092B-C50C-407E-A947-70E740481C1C}">
                  <a14:useLocalDpi xmlns:a14="http://schemas.microsoft.com/office/drawing/2010/main" val="0"/>
                </a:ext>
              </a:extLst>
            </a:blip>
            <a:stretch>
              <a:fillRect/>
            </a:stretch>
          </p:blipFill>
          <p:spPr>
            <a:xfrm>
              <a:off x="4114800" y="685800"/>
              <a:ext cx="3960813" cy="5486400"/>
            </a:xfrm>
            <a:prstGeom prst="rect">
              <a:avLst/>
            </a:prstGeom>
            <a:noFill/>
            <a:ln>
              <a:noFill/>
            </a:ln>
          </p:spPr>
        </p:pic>
        <p:sp>
          <p:nvSpPr>
            <p:cNvPr id="3" name="Rectangle 2"/>
            <p:cNvSpPr/>
            <p:nvPr/>
          </p:nvSpPr>
          <p:spPr>
            <a:xfrm>
              <a:off x="4114800" y="6210300"/>
              <a:ext cx="3960813" cy="342900"/>
            </a:xfrm>
            <a:prstGeom prst="rect">
              <a:avLst/>
            </a:prstGeom>
            <a:noFill/>
            <a:ln>
              <a:noFill/>
            </a:ln>
          </p:spPr>
          <p:txBody>
            <a:bodyPr anchor="ctr">
              <a:normAutofit fontScale="70000" lnSpcReduction="20000"/>
            </a:bodyPr>
            <a:lstStyle/>
            <a:p>
              <a:pPr algn="ctr"/>
              <a:r>
                <a:rPr lang="sr-Cyrl-RS" dirty="0">
                  <a:solidFill>
                    <a:prstClr val="black"/>
                  </a:solidFill>
                </a:rPr>
                <a:t>Сагласност </a:t>
              </a:r>
              <a:endParaRPr lang="en-US" dirty="0">
                <a:solidFill>
                  <a:prstClr val="black"/>
                </a:solidFill>
              </a:endParaRPr>
            </a:p>
          </p:txBody>
        </p:sp>
      </p:grpSp>
    </p:spTree>
    <p:extLst>
      <p:ext uri="{BB962C8B-B14F-4D97-AF65-F5344CB8AC3E}">
        <p14:creationId xmlns:p14="http://schemas.microsoft.com/office/powerpoint/2010/main" val="1600797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pSp>
        <p:nvGrpSpPr>
          <p:cNvPr id="4" name="Group 3"/>
          <p:cNvGrpSpPr>
            <a:grpSpLocks noGrp="1" noUngrp="1" noChangeAspect="1"/>
          </p:cNvGrpSpPr>
          <p:nvPr/>
        </p:nvGrpSpPr>
        <p:grpSpPr>
          <a:xfrm>
            <a:off x="3008710" y="1371600"/>
            <a:ext cx="3126581" cy="4400550"/>
            <a:chOff x="4011613" y="685800"/>
            <a:chExt cx="4168775" cy="5867400"/>
          </a:xfrm>
        </p:grpSpPr>
        <p:pic>
          <p:nvPicPr>
            <p:cNvPr id="2" name="Picture 1" descr="14_Dokument3_Zahtjev"/>
            <p:cNvPicPr>
              <a:picLocks noRot="1" noChangeAspect="1" noMove="1" noResize="1"/>
            </p:cNvPicPr>
            <p:nvPr isPhoto="1"/>
          </p:nvPicPr>
          <p:blipFill>
            <a:blip r:embed="rId2">
              <a:lum/>
              <a:extLst>
                <a:ext uri="{28A0092B-C50C-407E-A947-70E740481C1C}">
                  <a14:useLocalDpi xmlns:a14="http://schemas.microsoft.com/office/drawing/2010/main" val="0"/>
                </a:ext>
              </a:extLst>
            </a:blip>
            <a:stretch>
              <a:fillRect/>
            </a:stretch>
          </p:blipFill>
          <p:spPr>
            <a:xfrm>
              <a:off x="4011613" y="685800"/>
              <a:ext cx="4168775" cy="5486400"/>
            </a:xfrm>
            <a:prstGeom prst="rect">
              <a:avLst/>
            </a:prstGeom>
            <a:noFill/>
            <a:ln>
              <a:noFill/>
            </a:ln>
          </p:spPr>
        </p:pic>
        <p:sp>
          <p:nvSpPr>
            <p:cNvPr id="3" name="Rectangle 2"/>
            <p:cNvSpPr/>
            <p:nvPr/>
          </p:nvSpPr>
          <p:spPr>
            <a:xfrm>
              <a:off x="4011613" y="6210300"/>
              <a:ext cx="4168775" cy="342900"/>
            </a:xfrm>
            <a:prstGeom prst="rect">
              <a:avLst/>
            </a:prstGeom>
            <a:noFill/>
            <a:ln>
              <a:noFill/>
            </a:ln>
          </p:spPr>
          <p:txBody>
            <a:bodyPr anchor="ctr">
              <a:normAutofit fontScale="70000" lnSpcReduction="20000"/>
            </a:bodyPr>
            <a:lstStyle/>
            <a:p>
              <a:pPr algn="ctr"/>
              <a:r>
                <a:rPr lang="sr-Cyrl-RS" dirty="0">
                  <a:solidFill>
                    <a:prstClr val="black"/>
                  </a:solidFill>
                </a:rPr>
                <a:t>Захтјев</a:t>
              </a:r>
              <a:endParaRPr lang="en-US" dirty="0">
                <a:solidFill>
                  <a:prstClr val="black"/>
                </a:solidFill>
              </a:endParaRPr>
            </a:p>
          </p:txBody>
        </p:sp>
      </p:grpSp>
    </p:spTree>
    <p:extLst>
      <p:ext uri="{BB962C8B-B14F-4D97-AF65-F5344CB8AC3E}">
        <p14:creationId xmlns:p14="http://schemas.microsoft.com/office/powerpoint/2010/main" val="2512662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grpSp>
        <p:nvGrpSpPr>
          <p:cNvPr id="4" name="Group 3"/>
          <p:cNvGrpSpPr>
            <a:grpSpLocks noGrp="1" noUngrp="1" noChangeAspect="1"/>
          </p:cNvGrpSpPr>
          <p:nvPr/>
        </p:nvGrpSpPr>
        <p:grpSpPr>
          <a:xfrm>
            <a:off x="3040857" y="1371600"/>
            <a:ext cx="3061097" cy="4400550"/>
            <a:chOff x="4054475" y="685800"/>
            <a:chExt cx="4081463" cy="5867400"/>
          </a:xfrm>
        </p:grpSpPr>
        <p:pic>
          <p:nvPicPr>
            <p:cNvPr id="2" name="Picture 1" descr="17_Dokument4_Ovlascenje"/>
            <p:cNvPicPr>
              <a:picLocks noRot="1" noChangeAspect="1" noMove="1" noResize="1"/>
            </p:cNvPicPr>
            <p:nvPr isPhoto="1"/>
          </p:nvPicPr>
          <p:blipFill>
            <a:blip r:embed="rId2">
              <a:lum/>
              <a:extLst>
                <a:ext uri="{28A0092B-C50C-407E-A947-70E740481C1C}">
                  <a14:useLocalDpi xmlns:a14="http://schemas.microsoft.com/office/drawing/2010/main" val="0"/>
                </a:ext>
              </a:extLst>
            </a:blip>
            <a:stretch>
              <a:fillRect/>
            </a:stretch>
          </p:blipFill>
          <p:spPr>
            <a:xfrm>
              <a:off x="4054475" y="685800"/>
              <a:ext cx="4081463" cy="5486400"/>
            </a:xfrm>
            <a:prstGeom prst="rect">
              <a:avLst/>
            </a:prstGeom>
            <a:noFill/>
            <a:ln>
              <a:noFill/>
            </a:ln>
          </p:spPr>
        </p:pic>
        <p:sp>
          <p:nvSpPr>
            <p:cNvPr id="3" name="Rectangle 2"/>
            <p:cNvSpPr/>
            <p:nvPr/>
          </p:nvSpPr>
          <p:spPr>
            <a:xfrm>
              <a:off x="4054475" y="6210300"/>
              <a:ext cx="4081463" cy="342900"/>
            </a:xfrm>
            <a:prstGeom prst="rect">
              <a:avLst/>
            </a:prstGeom>
            <a:noFill/>
            <a:ln>
              <a:noFill/>
            </a:ln>
          </p:spPr>
          <p:txBody>
            <a:bodyPr anchor="ctr">
              <a:normAutofit fontScale="70000" lnSpcReduction="20000"/>
            </a:bodyPr>
            <a:lstStyle/>
            <a:p>
              <a:pPr algn="ctr"/>
              <a:r>
                <a:rPr lang="sr-Cyrl-RS" dirty="0">
                  <a:solidFill>
                    <a:prstClr val="black"/>
                  </a:solidFill>
                </a:rPr>
                <a:t>Овлашћење</a:t>
              </a:r>
              <a:endParaRPr lang="en-US" dirty="0">
                <a:solidFill>
                  <a:prstClr val="black"/>
                </a:solidFill>
              </a:endParaRPr>
            </a:p>
          </p:txBody>
        </p:sp>
      </p:grpSp>
    </p:spTree>
    <p:extLst>
      <p:ext uri="{BB962C8B-B14F-4D97-AF65-F5344CB8AC3E}">
        <p14:creationId xmlns:p14="http://schemas.microsoft.com/office/powerpoint/2010/main" val="1082306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САДРЖАЈ</a:t>
            </a:r>
            <a:endParaRPr lang="en-US" dirty="0"/>
          </a:p>
        </p:txBody>
      </p:sp>
      <p:sp>
        <p:nvSpPr>
          <p:cNvPr id="3" name="Content Placeholder 2"/>
          <p:cNvSpPr>
            <a:spLocks noGrp="1"/>
          </p:cNvSpPr>
          <p:nvPr>
            <p:ph idx="1"/>
          </p:nvPr>
        </p:nvSpPr>
        <p:spPr/>
        <p:txBody>
          <a:bodyPr>
            <a:normAutofit/>
          </a:bodyPr>
          <a:lstStyle/>
          <a:p>
            <a:r>
              <a:rPr lang="sr-Cyrl-RS" dirty="0" smtClean="0"/>
              <a:t>ПРАВНИ ОКВИР</a:t>
            </a:r>
          </a:p>
          <a:p>
            <a:r>
              <a:rPr lang="sr-Cyrl-RS" dirty="0" smtClean="0"/>
              <a:t>ПОДНОШЕЊЕ МЈЕСЕЧНЕ ПРИЈАВЕ ПОРЕЗА ПО ОДБИТКУ ЕЛЕКТРОНСКИМ ПУТЕМ</a:t>
            </a:r>
            <a:endParaRPr lang="en-US" dirty="0" smtClean="0"/>
          </a:p>
          <a:p>
            <a:r>
              <a:rPr lang="sr-Cyrl-RS" dirty="0"/>
              <a:t>ОСНОВНИ ПОЈМОВИ О ЕЛЕКТРОНСКОМ </a:t>
            </a:r>
            <a:r>
              <a:rPr lang="sr-Cyrl-RS" dirty="0" smtClean="0"/>
              <a:t>ПОСЛОВАЊУ</a:t>
            </a:r>
          </a:p>
          <a:p>
            <a:r>
              <a:rPr lang="sr-Cyrl-RS" dirty="0" smtClean="0"/>
              <a:t>УСЛОВИ  И ПРОЦЕДУРА  КОД ПОРСКЕ УПРАВЕ ЗА ИЗДАВАЊЕ ЦЕРТИФИКАТА ЗА ЕЛЕКТРОНСКИ ПОТПИС</a:t>
            </a:r>
          </a:p>
          <a:p>
            <a:r>
              <a:rPr lang="sr-Cyrl-RS" dirty="0" smtClean="0"/>
              <a:t>ЗАКЉУЧАК</a:t>
            </a:r>
            <a:endParaRPr lang="en-US" dirty="0"/>
          </a:p>
        </p:txBody>
      </p:sp>
    </p:spTree>
    <p:extLst>
      <p:ext uri="{BB962C8B-B14F-4D97-AF65-F5344CB8AC3E}">
        <p14:creationId xmlns:p14="http://schemas.microsoft.com/office/powerpoint/2010/main" val="3175227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a:t>Образци -документи  за издавање електронског цертификата</a:t>
            </a:r>
            <a:endParaRPr lang="en-US" dirty="0"/>
          </a:p>
        </p:txBody>
      </p:sp>
      <p:sp>
        <p:nvSpPr>
          <p:cNvPr id="3" name="Content Placeholder 2"/>
          <p:cNvSpPr>
            <a:spLocks noGrp="1"/>
          </p:cNvSpPr>
          <p:nvPr>
            <p:ph idx="1"/>
          </p:nvPr>
        </p:nvSpPr>
        <p:spPr/>
        <p:txBody>
          <a:bodyPr>
            <a:normAutofit lnSpcReduction="10000"/>
          </a:bodyPr>
          <a:lstStyle/>
          <a:p>
            <a:pPr algn="just"/>
            <a:r>
              <a:rPr lang="sr-Cyrl-RS" dirty="0" smtClean="0"/>
              <a:t>Образци се достављају/предају </a:t>
            </a:r>
            <a:r>
              <a:rPr lang="sr-Cyrl-RS" dirty="0"/>
              <a:t>Пореској управи </a:t>
            </a:r>
            <a:r>
              <a:rPr lang="sr-Cyrl-RS" dirty="0" smtClean="0"/>
              <a:t>путем дописа  у којем се наводе  образци који </a:t>
            </a:r>
            <a:r>
              <a:rPr lang="sr-Cyrl-RS" smtClean="0"/>
              <a:t>се подносе.</a:t>
            </a:r>
            <a:endParaRPr lang="sr-Cyrl-RS" dirty="0"/>
          </a:p>
          <a:p>
            <a:pPr algn="just"/>
            <a:r>
              <a:rPr lang="sr-Cyrl-RS" dirty="0" smtClean="0"/>
              <a:t>Образци -документи за издавање електронског цертификата налазе се </a:t>
            </a:r>
            <a:r>
              <a:rPr lang="sr-Cyrl-RS" smtClean="0"/>
              <a:t>на интернет страници Пореске управе </a:t>
            </a:r>
            <a:r>
              <a:rPr lang="sr-Latn-RS" u="sng" smtClean="0">
                <a:hlinkClick r:id="rId2"/>
              </a:rPr>
              <a:t>www.poreskaupravars.org</a:t>
            </a:r>
            <a:r>
              <a:rPr lang="sr-Latn-RS" smtClean="0"/>
              <a:t> </a:t>
            </a:r>
            <a:r>
              <a:rPr lang="sr-Cyrl-RS" smtClean="0"/>
              <a:t> </a:t>
            </a:r>
            <a:r>
              <a:rPr lang="sr-Cyrl-RS" dirty="0"/>
              <a:t>у горњем десном углу под називом „ЕЛЕКТРОНСКЕ УСЛУГЕ“. Кликом  на  „ЕЛЕКТРОНСКЕ УСЛУГЕ“ у  наслову се појављује назив „Цертификационо тијело“ чијим отварањем се појављује кратко упутство и  сви </a:t>
            </a:r>
            <a:r>
              <a:rPr lang="sr-Cyrl-RS"/>
              <a:t>наведени </a:t>
            </a:r>
            <a:r>
              <a:rPr lang="sr-Cyrl-RS" smtClean="0"/>
              <a:t>образци.</a:t>
            </a:r>
            <a:endParaRPr lang="en-US" dirty="0"/>
          </a:p>
          <a:p>
            <a:endParaRPr lang="en-US" dirty="0"/>
          </a:p>
        </p:txBody>
      </p:sp>
    </p:spTree>
    <p:extLst>
      <p:ext uri="{BB962C8B-B14F-4D97-AF65-F5344CB8AC3E}">
        <p14:creationId xmlns:p14="http://schemas.microsoft.com/office/powerpoint/2010/main" val="3472557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r>
            <a:br>
              <a:rPr lang="en-US" dirty="0"/>
            </a:br>
            <a:r>
              <a:rPr lang="sr-Cyrl-RS" dirty="0" smtClean="0"/>
              <a:t>Лице којем се издаје електронски цертификат</a:t>
            </a:r>
            <a:endParaRPr lang="en-US" dirty="0"/>
          </a:p>
        </p:txBody>
      </p:sp>
      <p:sp>
        <p:nvSpPr>
          <p:cNvPr id="3" name="Content Placeholder 2"/>
          <p:cNvSpPr>
            <a:spLocks noGrp="1"/>
          </p:cNvSpPr>
          <p:nvPr>
            <p:ph idx="1"/>
          </p:nvPr>
        </p:nvSpPr>
        <p:spPr/>
        <p:txBody>
          <a:bodyPr/>
          <a:lstStyle/>
          <a:p>
            <a:r>
              <a:rPr lang="sr-Cyrl-RS" dirty="0"/>
              <a:t>Електронски  цертификат издаје </a:t>
            </a:r>
            <a:r>
              <a:rPr lang="sr-Cyrl-RS" dirty="0" smtClean="0"/>
              <a:t>се:</a:t>
            </a:r>
          </a:p>
          <a:p>
            <a:r>
              <a:rPr lang="sr-Cyrl-RS" b="1" dirty="0" smtClean="0"/>
              <a:t>Физичком  </a:t>
            </a:r>
            <a:r>
              <a:rPr lang="sr-Cyrl-RS" b="1"/>
              <a:t>лицу  </a:t>
            </a:r>
            <a:r>
              <a:rPr lang="sr-Cyrl-RS" b="1" smtClean="0"/>
              <a:t>са </a:t>
            </a:r>
            <a:r>
              <a:rPr lang="sr-Cyrl-RS" b="1" dirty="0"/>
              <a:t>којим </a:t>
            </a:r>
            <a:r>
              <a:rPr lang="sr-Cyrl-RS" b="1" dirty="0" smtClean="0"/>
              <a:t>правно </a:t>
            </a:r>
            <a:r>
              <a:rPr lang="sr-Cyrl-RS" b="1" dirty="0"/>
              <a:t>лице </a:t>
            </a:r>
            <a:r>
              <a:rPr lang="sr-Cyrl-RS" dirty="0"/>
              <a:t>има закључен уговор о раду на пуно и непуно </a:t>
            </a:r>
            <a:r>
              <a:rPr lang="sr-Cyrl-RS"/>
              <a:t>радно </a:t>
            </a:r>
            <a:r>
              <a:rPr lang="sr-Cyrl-RS" smtClean="0"/>
              <a:t>вријеме, </a:t>
            </a:r>
            <a:r>
              <a:rPr lang="sr-Cyrl-RS" dirty="0"/>
              <a:t>односно уговор о допунском раду </a:t>
            </a:r>
            <a:r>
              <a:rPr lang="sr-Cyrl-RS"/>
              <a:t>или </a:t>
            </a:r>
            <a:r>
              <a:rPr lang="sr-Cyrl-RS" smtClean="0"/>
              <a:t>то </a:t>
            </a:r>
            <a:r>
              <a:rPr lang="sr-Cyrl-RS" dirty="0"/>
              <a:t>лице обавља послове директора правног лица без заснивања радног односа и којем је порески </a:t>
            </a:r>
            <a:r>
              <a:rPr lang="sr-Cyrl-RS"/>
              <a:t>обвезник </a:t>
            </a:r>
            <a:r>
              <a:rPr lang="sr-Cyrl-RS" smtClean="0"/>
              <a:t>дао </a:t>
            </a:r>
            <a:r>
              <a:rPr lang="sr-Cyrl-RS" dirty="0"/>
              <a:t>сагласност за издавање </a:t>
            </a:r>
            <a:r>
              <a:rPr lang="sr-Cyrl-RS"/>
              <a:t>електронског </a:t>
            </a:r>
            <a:r>
              <a:rPr lang="sr-Cyrl-RS" smtClean="0"/>
              <a:t>цертификата.</a:t>
            </a:r>
            <a:endParaRPr lang="en-US" dirty="0"/>
          </a:p>
        </p:txBody>
      </p:sp>
    </p:spTree>
    <p:extLst>
      <p:ext uri="{BB962C8B-B14F-4D97-AF65-F5344CB8AC3E}">
        <p14:creationId xmlns:p14="http://schemas.microsoft.com/office/powerpoint/2010/main" val="30066175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a:t>Лице којем се издаје електронски цертификат</a:t>
            </a:r>
            <a:endParaRPr lang="en-US" dirty="0"/>
          </a:p>
        </p:txBody>
      </p:sp>
      <p:sp>
        <p:nvSpPr>
          <p:cNvPr id="3" name="Content Placeholder 2"/>
          <p:cNvSpPr>
            <a:spLocks noGrp="1"/>
          </p:cNvSpPr>
          <p:nvPr>
            <p:ph idx="1"/>
          </p:nvPr>
        </p:nvSpPr>
        <p:spPr/>
        <p:txBody>
          <a:bodyPr/>
          <a:lstStyle/>
          <a:p>
            <a:r>
              <a:rPr lang="sr-Cyrl-RS" b="1" dirty="0" smtClean="0"/>
              <a:t>Физичком  </a:t>
            </a:r>
            <a:r>
              <a:rPr lang="sr-Cyrl-RS" b="1"/>
              <a:t>лицу  </a:t>
            </a:r>
            <a:r>
              <a:rPr lang="sr-Cyrl-RS" b="1" smtClean="0"/>
              <a:t>са </a:t>
            </a:r>
            <a:r>
              <a:rPr lang="sr-Cyrl-RS" b="1" dirty="0"/>
              <a:t>којим је предузетник </a:t>
            </a:r>
            <a:r>
              <a:rPr lang="sr-Cyrl-RS" dirty="0"/>
              <a:t>закључио  уговор о раду на пуно и непуно </a:t>
            </a:r>
            <a:r>
              <a:rPr lang="sr-Cyrl-RS"/>
              <a:t>радно </a:t>
            </a:r>
            <a:r>
              <a:rPr lang="sr-Cyrl-RS" smtClean="0"/>
              <a:t>вријеме, </a:t>
            </a:r>
            <a:r>
              <a:rPr lang="sr-Cyrl-RS" dirty="0"/>
              <a:t>односно уговор о </a:t>
            </a:r>
            <a:r>
              <a:rPr lang="sr-Cyrl-RS"/>
              <a:t>допунском </a:t>
            </a:r>
            <a:r>
              <a:rPr lang="sr-Cyrl-RS" smtClean="0"/>
              <a:t>раду </a:t>
            </a:r>
            <a:r>
              <a:rPr lang="sr-Cyrl-RS" dirty="0"/>
              <a:t>и којем  је физичко лице предузетник дало сагласност за издавање </a:t>
            </a:r>
            <a:r>
              <a:rPr lang="sr-Cyrl-RS"/>
              <a:t>електронског </a:t>
            </a:r>
            <a:r>
              <a:rPr lang="sr-Cyrl-RS" smtClean="0"/>
              <a:t>цертификата.</a:t>
            </a:r>
            <a:endParaRPr lang="sr-Cyrl-RS" dirty="0" smtClean="0"/>
          </a:p>
          <a:p>
            <a:r>
              <a:rPr lang="sr-Cyrl-RS" b="1" dirty="0" smtClean="0"/>
              <a:t>Физичком </a:t>
            </a:r>
            <a:r>
              <a:rPr lang="sr-Cyrl-RS" b="1" dirty="0"/>
              <a:t>лицу предузетнику </a:t>
            </a:r>
            <a:r>
              <a:rPr lang="sr-Cyrl-RS" dirty="0"/>
              <a:t>који у своје име </a:t>
            </a:r>
            <a:r>
              <a:rPr lang="sr-Cyrl-RS" dirty="0" smtClean="0"/>
              <a:t>подноси </a:t>
            </a:r>
            <a:r>
              <a:rPr lang="sr-Cyrl-RS" dirty="0"/>
              <a:t>пореске пријаве и</a:t>
            </a:r>
            <a:endParaRPr lang="en-US" dirty="0"/>
          </a:p>
          <a:p>
            <a:r>
              <a:rPr lang="sr-Cyrl-RS" b="1" dirty="0" smtClean="0"/>
              <a:t>Физичком </a:t>
            </a:r>
            <a:r>
              <a:rPr lang="sr-Cyrl-RS" b="1" dirty="0"/>
              <a:t>лицу </a:t>
            </a:r>
            <a:r>
              <a:rPr lang="sr-Cyrl-RS" dirty="0"/>
              <a:t>које у своје име подноси пореске пријаве.</a:t>
            </a:r>
            <a:endParaRPr lang="en-US" dirty="0"/>
          </a:p>
          <a:p>
            <a:endParaRPr lang="en-US" dirty="0"/>
          </a:p>
        </p:txBody>
      </p:sp>
    </p:spTree>
    <p:extLst>
      <p:ext uri="{BB962C8B-B14F-4D97-AF65-F5344CB8AC3E}">
        <p14:creationId xmlns:p14="http://schemas.microsoft.com/office/powerpoint/2010/main" val="9261597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b="1" dirty="0" smtClean="0"/>
              <a:t>Услови за издавање електронског цертификата</a:t>
            </a:r>
            <a:endParaRPr lang="en-US" b="1" dirty="0"/>
          </a:p>
        </p:txBody>
      </p:sp>
      <p:sp>
        <p:nvSpPr>
          <p:cNvPr id="3" name="Content Placeholder 2"/>
          <p:cNvSpPr>
            <a:spLocks noGrp="1"/>
          </p:cNvSpPr>
          <p:nvPr>
            <p:ph idx="1"/>
          </p:nvPr>
        </p:nvSpPr>
        <p:spPr/>
        <p:txBody>
          <a:bodyPr/>
          <a:lstStyle/>
          <a:p>
            <a:r>
              <a:rPr lang="sr-Cyrl-RS" dirty="0" smtClean="0"/>
              <a:t>Услови за издавање електронског цертификата  и документи које је </a:t>
            </a:r>
            <a:r>
              <a:rPr lang="sr-Cyrl-RS" smtClean="0"/>
              <a:t>лице обавезно </a:t>
            </a:r>
            <a:r>
              <a:rPr lang="sr-Cyrl-RS" dirty="0" smtClean="0"/>
              <a:t>поднијети  приликом издавања електронског цертификата зависе од лица, корисника услуга цертификације-правно лице, предузетник, физичко лице и пословна јединица </a:t>
            </a:r>
            <a:r>
              <a:rPr lang="sr-Cyrl-BA" dirty="0"/>
              <a:t>правног лица из ФБиХ или </a:t>
            </a:r>
            <a:r>
              <a:rPr lang="sr-Cyrl-BA"/>
              <a:t>Брчко </a:t>
            </a:r>
            <a:r>
              <a:rPr lang="sr-Cyrl-BA" smtClean="0"/>
              <a:t>Дисрикта.</a:t>
            </a:r>
            <a:endParaRPr lang="en-US" dirty="0"/>
          </a:p>
        </p:txBody>
      </p:sp>
    </p:spTree>
    <p:extLst>
      <p:ext uri="{BB962C8B-B14F-4D97-AF65-F5344CB8AC3E}">
        <p14:creationId xmlns:p14="http://schemas.microsoft.com/office/powerpoint/2010/main" val="12876294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a:t>Услови за </a:t>
            </a:r>
            <a:r>
              <a:rPr lang="sr-Cyrl-RS" dirty="0" smtClean="0"/>
              <a:t>правно лице, пословну јединицу и предузетника</a:t>
            </a:r>
            <a:endParaRPr lang="en-US" dirty="0"/>
          </a:p>
        </p:txBody>
      </p:sp>
      <p:sp>
        <p:nvSpPr>
          <p:cNvPr id="3" name="Content Placeholder 2"/>
          <p:cNvSpPr>
            <a:spLocks noGrp="1"/>
          </p:cNvSpPr>
          <p:nvPr>
            <p:ph idx="1"/>
          </p:nvPr>
        </p:nvSpPr>
        <p:spPr/>
        <p:txBody>
          <a:bodyPr>
            <a:normAutofit fontScale="92500" lnSpcReduction="20000"/>
          </a:bodyPr>
          <a:lstStyle/>
          <a:p>
            <a:r>
              <a:rPr lang="sr-Cyrl-RS" dirty="0" smtClean="0"/>
              <a:t>Уговор </a:t>
            </a:r>
            <a:r>
              <a:rPr lang="sr-Cyrl-RS" dirty="0"/>
              <a:t>о пружању услуга цертификације потписан од стране лица овлаштеног за заступање правног лица или лица које је овластило лице за заступање правног лица </a:t>
            </a:r>
            <a:r>
              <a:rPr lang="sr-Cyrl-RS"/>
              <a:t>односно </a:t>
            </a:r>
            <a:r>
              <a:rPr lang="sr-Cyrl-RS" smtClean="0"/>
              <a:t>предузетника</a:t>
            </a:r>
            <a:r>
              <a:rPr lang="sr-Cyrl-RS" dirty="0"/>
              <a:t>,</a:t>
            </a:r>
            <a:endParaRPr lang="en-US" dirty="0"/>
          </a:p>
          <a:p>
            <a:r>
              <a:rPr lang="sr-Cyrl-RS" dirty="0" smtClean="0"/>
              <a:t> Сагласност </a:t>
            </a:r>
            <a:r>
              <a:rPr lang="sr-Cyrl-RS" dirty="0"/>
              <a:t>за издавање цертификата за електронски потпис </a:t>
            </a:r>
            <a:r>
              <a:rPr lang="sr-Cyrl-RS"/>
              <a:t>за </a:t>
            </a:r>
            <a:r>
              <a:rPr lang="sr-Cyrl-RS" smtClean="0"/>
              <a:t>лица </a:t>
            </a:r>
            <a:r>
              <a:rPr lang="sr-Cyrl-RS" dirty="0"/>
              <a:t>која су у радном односу код </a:t>
            </a:r>
            <a:r>
              <a:rPr lang="sr-Cyrl-RS"/>
              <a:t>правног </a:t>
            </a:r>
            <a:r>
              <a:rPr lang="sr-Cyrl-RS" smtClean="0"/>
              <a:t>лица, </a:t>
            </a:r>
            <a:r>
              <a:rPr lang="sr-Cyrl-RS" dirty="0"/>
              <a:t>односно са којима је закључен уговор о допунском раду потписана од </a:t>
            </a:r>
            <a:r>
              <a:rPr lang="sr-Cyrl-RS"/>
              <a:t>стране </a:t>
            </a:r>
            <a:r>
              <a:rPr lang="sr-Cyrl-RS" smtClean="0"/>
              <a:t>овлаштеног </a:t>
            </a:r>
            <a:r>
              <a:rPr lang="sr-Cyrl-RS" dirty="0"/>
              <a:t>за заступање правног лица, пословне јединице или лица које је овластило лице за заступање правног лица </a:t>
            </a:r>
            <a:r>
              <a:rPr lang="sr-Cyrl-RS"/>
              <a:t>односно </a:t>
            </a:r>
            <a:r>
              <a:rPr lang="sr-Cyrl-RS" smtClean="0"/>
              <a:t>предузетника.</a:t>
            </a:r>
            <a:endParaRPr lang="sr-Cyrl-RS" dirty="0" smtClean="0"/>
          </a:p>
          <a:p>
            <a:r>
              <a:rPr lang="sr-Cyrl-RS" dirty="0" smtClean="0"/>
              <a:t>Сагласност даје и предузетник који у своје име подноси </a:t>
            </a:r>
            <a:r>
              <a:rPr lang="sr-Cyrl-RS" smtClean="0"/>
              <a:t>пријаве .</a:t>
            </a:r>
            <a:endParaRPr lang="en-US" dirty="0"/>
          </a:p>
        </p:txBody>
      </p:sp>
    </p:spTree>
    <p:extLst>
      <p:ext uri="{BB962C8B-B14F-4D97-AF65-F5344CB8AC3E}">
        <p14:creationId xmlns:p14="http://schemas.microsoft.com/office/powerpoint/2010/main" val="16030022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a:t>Услови за правно лице, пословну јединицу и предузетника</a:t>
            </a:r>
            <a:endParaRPr lang="en-US" dirty="0"/>
          </a:p>
        </p:txBody>
      </p:sp>
      <p:sp>
        <p:nvSpPr>
          <p:cNvPr id="3" name="Content Placeholder 2"/>
          <p:cNvSpPr>
            <a:spLocks noGrp="1"/>
          </p:cNvSpPr>
          <p:nvPr>
            <p:ph idx="1"/>
          </p:nvPr>
        </p:nvSpPr>
        <p:spPr/>
        <p:txBody>
          <a:bodyPr/>
          <a:lstStyle/>
          <a:p>
            <a:r>
              <a:rPr lang="sr-Cyrl-RS" dirty="0"/>
              <a:t>З</a:t>
            </a:r>
            <a:r>
              <a:rPr lang="sr-Cyrl-RS" dirty="0" smtClean="0"/>
              <a:t>ахтјев </a:t>
            </a:r>
            <a:r>
              <a:rPr lang="sr-Cyrl-RS" dirty="0"/>
              <a:t>за издавање електронског цертификата потписан од стране лица  којим је дата сагласност за издавање цертификата за електронски </a:t>
            </a:r>
            <a:r>
              <a:rPr lang="sr-Cyrl-RS" dirty="0" smtClean="0"/>
              <a:t>потпис</a:t>
            </a:r>
          </a:p>
          <a:p>
            <a:r>
              <a:rPr lang="sr-Cyrl-RS" dirty="0" smtClean="0"/>
              <a:t>Захтјев </a:t>
            </a:r>
            <a:r>
              <a:rPr lang="sr-Cyrl-RS" dirty="0"/>
              <a:t>за </a:t>
            </a:r>
            <a:r>
              <a:rPr lang="sr-Cyrl-RS" dirty="0" smtClean="0"/>
              <a:t>издавање </a:t>
            </a:r>
            <a:r>
              <a:rPr lang="sr-Cyrl-RS" dirty="0"/>
              <a:t>цертификата за електронски потпис може се поднијети  и након потписивања уговора   и потврђивања сагласноати за издавање електронског цертификата од стране Пореске </a:t>
            </a:r>
            <a:r>
              <a:rPr lang="sr-Cyrl-RS" dirty="0" smtClean="0"/>
              <a:t>управе</a:t>
            </a:r>
          </a:p>
          <a:p>
            <a:r>
              <a:rPr lang="sr-Cyrl-RS" dirty="0" smtClean="0"/>
              <a:t>Пословна јединица правног лица из Федерације БиХ и Брчко Дистрикта подноси Пуномоћ</a:t>
            </a:r>
            <a:endParaRPr lang="en-US" dirty="0"/>
          </a:p>
        </p:txBody>
      </p:sp>
    </p:spTree>
    <p:extLst>
      <p:ext uri="{BB962C8B-B14F-4D97-AF65-F5344CB8AC3E}">
        <p14:creationId xmlns:p14="http://schemas.microsoft.com/office/powerpoint/2010/main" val="25224671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a:t>Услови за правно лице, пословну јединицу и предузетника</a:t>
            </a:r>
            <a:endParaRPr lang="en-US" dirty="0"/>
          </a:p>
        </p:txBody>
      </p:sp>
      <p:sp>
        <p:nvSpPr>
          <p:cNvPr id="3" name="Content Placeholder 2"/>
          <p:cNvSpPr>
            <a:spLocks noGrp="1"/>
          </p:cNvSpPr>
          <p:nvPr>
            <p:ph idx="1"/>
          </p:nvPr>
        </p:nvSpPr>
        <p:spPr/>
        <p:txBody>
          <a:bodyPr/>
          <a:lstStyle/>
          <a:p>
            <a:r>
              <a:rPr lang="sr-Cyrl-RS" dirty="0" smtClean="0"/>
              <a:t>Физичко лице којем </a:t>
            </a:r>
            <a:r>
              <a:rPr lang="sr-Cyrl-RS" dirty="0"/>
              <a:t>су сагласност за издавање цертификата за електронски потпис дала два  или више лица, поднијеће Захтјев за издавање цертификата  за електронски потпис по свакој датој сагласности што значи да  ће му се издати цертификат  за електронски потпис   за подношење пореских пријава за </a:t>
            </a:r>
            <a:r>
              <a:rPr lang="sr-Cyrl-RS" dirty="0" smtClean="0"/>
              <a:t>   лица </a:t>
            </a:r>
            <a:r>
              <a:rPr lang="sr-Cyrl-RS" dirty="0"/>
              <a:t>коју су му дала </a:t>
            </a:r>
            <a:r>
              <a:rPr lang="sr-Cyrl-RS" dirty="0" smtClean="0"/>
              <a:t>сагласност тј. имаће цертификата колико има и датих сагласности</a:t>
            </a:r>
            <a:endParaRPr lang="en-US" dirty="0"/>
          </a:p>
        </p:txBody>
      </p:sp>
    </p:spTree>
    <p:extLst>
      <p:ext uri="{BB962C8B-B14F-4D97-AF65-F5344CB8AC3E}">
        <p14:creationId xmlns:p14="http://schemas.microsoft.com/office/powerpoint/2010/main" val="4879547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Услови за пореске обвезнике </a:t>
            </a:r>
            <a:r>
              <a:rPr lang="sr-Cyrl-RS" dirty="0"/>
              <a:t>којима  друга лица  подносе пореске пријаве</a:t>
            </a:r>
            <a:endParaRPr lang="en-US" dirty="0"/>
          </a:p>
        </p:txBody>
      </p:sp>
      <p:sp>
        <p:nvSpPr>
          <p:cNvPr id="3" name="Content Placeholder 2"/>
          <p:cNvSpPr>
            <a:spLocks noGrp="1"/>
          </p:cNvSpPr>
          <p:nvPr>
            <p:ph idx="1"/>
          </p:nvPr>
        </p:nvSpPr>
        <p:spPr/>
        <p:txBody>
          <a:bodyPr>
            <a:normAutofit fontScale="92500" lnSpcReduction="10000"/>
          </a:bodyPr>
          <a:lstStyle/>
          <a:p>
            <a:r>
              <a:rPr lang="sr-Cyrl-CS" dirty="0"/>
              <a:t>Правно лице, предузетник, пословна јединица из Федерације БиХ/Брчко Дистрикта регистрована у Републици Српској или физичко којем пословне књиге води  и пореске пријаве подноси друго лице  подноси </a:t>
            </a:r>
            <a:r>
              <a:rPr lang="sr-Cyrl-RS" dirty="0"/>
              <a:t>овлаштење о давању сагласности</a:t>
            </a:r>
            <a:r>
              <a:rPr lang="sr-Cyrl-CS" dirty="0"/>
              <a:t> за подношење пореских пријава, у даљем тексту: Овлаштење.</a:t>
            </a:r>
            <a:endParaRPr lang="en-US" dirty="0"/>
          </a:p>
          <a:p>
            <a:r>
              <a:rPr lang="sr-Cyrl-CS" dirty="0" smtClean="0"/>
              <a:t>Овлаштење се даје и у случају када пословна јединица правног лица из Федерације БиХ/Брчко Дистрикта  овлашћује оснивача односно своје главно мјесто пословања да подноси пријаве и  предузетничке радње истог физичког лица у случају када предузетник самостално подноси пријаве</a:t>
            </a:r>
            <a:endParaRPr lang="en-US" dirty="0"/>
          </a:p>
        </p:txBody>
      </p:sp>
    </p:spTree>
    <p:extLst>
      <p:ext uri="{BB962C8B-B14F-4D97-AF65-F5344CB8AC3E}">
        <p14:creationId xmlns:p14="http://schemas.microsoft.com/office/powerpoint/2010/main" val="35108684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a:t>Услови за пореске обвезнике којима  друга лица  подносе пореске пријаве</a:t>
            </a:r>
            <a:endParaRPr lang="en-US" dirty="0"/>
          </a:p>
        </p:txBody>
      </p:sp>
      <p:sp>
        <p:nvSpPr>
          <p:cNvPr id="3" name="Content Placeholder 2"/>
          <p:cNvSpPr>
            <a:spLocks noGrp="1"/>
          </p:cNvSpPr>
          <p:nvPr>
            <p:ph idx="1"/>
          </p:nvPr>
        </p:nvSpPr>
        <p:spPr/>
        <p:txBody>
          <a:bodyPr>
            <a:normAutofit lnSpcReduction="10000"/>
          </a:bodyPr>
          <a:lstStyle/>
          <a:p>
            <a:r>
              <a:rPr lang="sr-Cyrl-CS" dirty="0"/>
              <a:t>За  реализацију  Овлаштења у поступку издавања цертификата за електронски потпис  требају бити кумулативно испуњени сљедећи </a:t>
            </a:r>
            <a:r>
              <a:rPr lang="sr-Cyrl-CS" dirty="0" smtClean="0"/>
              <a:t>услови:</a:t>
            </a:r>
          </a:p>
          <a:p>
            <a:pPr lvl="0"/>
            <a:r>
              <a:rPr lang="sr-Cyrl-CS" dirty="0"/>
              <a:t>да је лице којем се даје овлаштење регистровано код надлежног органа  за вођење пословних књига,</a:t>
            </a:r>
            <a:endParaRPr lang="en-US" dirty="0"/>
          </a:p>
          <a:p>
            <a:pPr lvl="0"/>
            <a:r>
              <a:rPr lang="sr-Cyrl-CS" dirty="0"/>
              <a:t>да је са лицем којем се даје овлаштење, порески обвезник  закључио уговор о вођењу пословних књига односно уговор о подношењу пореских пријава ако овлаштење даје физичко лице и</a:t>
            </a:r>
            <a:endParaRPr lang="en-US" dirty="0"/>
          </a:p>
          <a:p>
            <a:r>
              <a:rPr lang="sr-Cyrl-CS" dirty="0"/>
              <a:t>да је лице којем се даје Овлаштење корисник услуга цертификационог тијела Пореске управе</a:t>
            </a:r>
            <a:endParaRPr lang="en-US" dirty="0"/>
          </a:p>
        </p:txBody>
      </p:sp>
    </p:spTree>
    <p:extLst>
      <p:ext uri="{BB962C8B-B14F-4D97-AF65-F5344CB8AC3E}">
        <p14:creationId xmlns:p14="http://schemas.microsoft.com/office/powerpoint/2010/main" val="32379137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a:t>Услови за пореске обвезнике којима  друга лица  подносе пореске пријаве</a:t>
            </a:r>
            <a:endParaRPr lang="en-US" dirty="0"/>
          </a:p>
        </p:txBody>
      </p:sp>
      <p:sp>
        <p:nvSpPr>
          <p:cNvPr id="3" name="Content Placeholder 2"/>
          <p:cNvSpPr>
            <a:spLocks noGrp="1"/>
          </p:cNvSpPr>
          <p:nvPr>
            <p:ph idx="1"/>
          </p:nvPr>
        </p:nvSpPr>
        <p:spPr/>
        <p:txBody>
          <a:bodyPr/>
          <a:lstStyle/>
          <a:p>
            <a:r>
              <a:rPr lang="sr-Cyrl-RS" dirty="0" smtClean="0"/>
              <a:t> У случају када </a:t>
            </a:r>
            <a:r>
              <a:rPr lang="sr-Cyrl-CS" dirty="0"/>
              <a:t>Овлаштење </a:t>
            </a:r>
            <a:r>
              <a:rPr lang="sr-Cyrl-CS" dirty="0" smtClean="0"/>
              <a:t>даје пословна </a:t>
            </a:r>
            <a:r>
              <a:rPr lang="sr-Cyrl-CS" dirty="0"/>
              <a:t>јединица правног лица из Федерације БиХ/Брчко Дистрикта  </a:t>
            </a:r>
            <a:r>
              <a:rPr lang="sr-Cyrl-CS" dirty="0" smtClean="0"/>
              <a:t>оснивачу </a:t>
            </a:r>
            <a:r>
              <a:rPr lang="sr-Cyrl-CS" dirty="0"/>
              <a:t>односно </a:t>
            </a:r>
            <a:r>
              <a:rPr lang="sr-Cyrl-CS" dirty="0" smtClean="0"/>
              <a:t>главном мјесту </a:t>
            </a:r>
            <a:r>
              <a:rPr lang="sr-Cyrl-CS" dirty="0"/>
              <a:t>пословања да подноси пријаве и  </a:t>
            </a:r>
            <a:r>
              <a:rPr lang="sr-Cyrl-CS" dirty="0" smtClean="0"/>
              <a:t>предузетничка </a:t>
            </a:r>
            <a:r>
              <a:rPr lang="sr-Cyrl-CS" dirty="0"/>
              <a:t>радње истог физичког лица </a:t>
            </a:r>
            <a:r>
              <a:rPr lang="sr-Cyrl-CS" dirty="0" smtClean="0"/>
              <a:t>не провјерава се да ли је оснивач, пословна јединица или предузетник регистрована за вођење пословних књига </a:t>
            </a:r>
            <a:endParaRPr lang="en-US" dirty="0"/>
          </a:p>
        </p:txBody>
      </p:sp>
    </p:spTree>
    <p:extLst>
      <p:ext uri="{BB962C8B-B14F-4D97-AF65-F5344CB8AC3E}">
        <p14:creationId xmlns:p14="http://schemas.microsoft.com/office/powerpoint/2010/main" val="131320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ПРАВНИ ОКВИР</a:t>
            </a:r>
            <a:endParaRPr lang="en-US" dirty="0"/>
          </a:p>
        </p:txBody>
      </p:sp>
      <p:sp>
        <p:nvSpPr>
          <p:cNvPr id="3" name="Content Placeholder 2"/>
          <p:cNvSpPr>
            <a:spLocks noGrp="1"/>
          </p:cNvSpPr>
          <p:nvPr>
            <p:ph idx="1"/>
          </p:nvPr>
        </p:nvSpPr>
        <p:spPr/>
        <p:txBody>
          <a:bodyPr>
            <a:normAutofit fontScale="92500" lnSpcReduction="10000"/>
          </a:bodyPr>
          <a:lstStyle/>
          <a:p>
            <a:r>
              <a:rPr lang="sr-Cyrl-CS" dirty="0"/>
              <a:t>Закон о пореском поступку Републике Српске („Службени гласник Републике Српске“ број: 102/11, 108/11, 67/13, 31/14 и 44/16),</a:t>
            </a:r>
            <a:endParaRPr lang="en-US" dirty="0"/>
          </a:p>
          <a:p>
            <a:r>
              <a:rPr lang="sr-Cyrl-CS" dirty="0"/>
              <a:t>Правилник о поступку и начину подношења пореских пријава („Службени гласник Републике Српске“ број: 81/16),</a:t>
            </a:r>
            <a:endParaRPr lang="en-US" dirty="0"/>
          </a:p>
          <a:p>
            <a:r>
              <a:rPr lang="sr-Cyrl-CS" dirty="0"/>
              <a:t>Закон о електронском потпису („Службени гласник Републике Српске“ број: 106/15),</a:t>
            </a:r>
            <a:endParaRPr lang="en-US" dirty="0"/>
          </a:p>
          <a:p>
            <a:r>
              <a:rPr lang="sr-Cyrl-CS" dirty="0"/>
              <a:t>Закон о електронском документу Републике Српске („Службени гласник Републике Српске“ број: 106/15) и </a:t>
            </a:r>
            <a:endParaRPr lang="en-US" dirty="0"/>
          </a:p>
          <a:p>
            <a:r>
              <a:rPr lang="sr-Cyrl-CS" dirty="0"/>
              <a:t>Закон о општем управном поступку („Службени гласник Републике Српске“ број: 13/02, 87/07 и 50/10).</a:t>
            </a:r>
            <a:endParaRPr lang="en-US" dirty="0"/>
          </a:p>
          <a:p>
            <a:endParaRPr lang="en-US" dirty="0"/>
          </a:p>
        </p:txBody>
      </p:sp>
    </p:spTree>
    <p:extLst>
      <p:ext uri="{BB962C8B-B14F-4D97-AF65-F5344CB8AC3E}">
        <p14:creationId xmlns:p14="http://schemas.microsoft.com/office/powerpoint/2010/main" val="27090759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Услови за физичко лице </a:t>
            </a:r>
            <a:endParaRPr lang="en-US" dirty="0"/>
          </a:p>
        </p:txBody>
      </p:sp>
      <p:sp>
        <p:nvSpPr>
          <p:cNvPr id="3" name="Content Placeholder 2"/>
          <p:cNvSpPr>
            <a:spLocks noGrp="1"/>
          </p:cNvSpPr>
          <p:nvPr>
            <p:ph idx="1"/>
          </p:nvPr>
        </p:nvSpPr>
        <p:spPr/>
        <p:txBody>
          <a:bodyPr/>
          <a:lstStyle/>
          <a:p>
            <a:r>
              <a:rPr lang="sr-Cyrl-RS" b="1" i="1" dirty="0"/>
              <a:t>Физичко лице које у своје име подноси пореске </a:t>
            </a:r>
            <a:r>
              <a:rPr lang="sr-Cyrl-RS" b="1" i="1" dirty="0" smtClean="0"/>
              <a:t>ради </a:t>
            </a:r>
            <a:r>
              <a:rPr lang="sr-Cyrl-RS" b="1" i="1" dirty="0"/>
              <a:t>издавања цертификата за електронски потпис подносе сљедеће документе:</a:t>
            </a:r>
            <a:endParaRPr lang="en-US" dirty="0"/>
          </a:p>
          <a:p>
            <a:r>
              <a:rPr lang="sr-Cyrl-RS" dirty="0" smtClean="0"/>
              <a:t>Уговоро </a:t>
            </a:r>
            <a:r>
              <a:rPr lang="sr-Cyrl-RS" dirty="0"/>
              <a:t>пружању услуга цертификације потписан од стране физичког лица односно физичког лица предузетника и </a:t>
            </a:r>
            <a:endParaRPr lang="en-US" dirty="0"/>
          </a:p>
          <a:p>
            <a:r>
              <a:rPr lang="sr-Cyrl-RS" dirty="0" smtClean="0"/>
              <a:t>Захтјев за </a:t>
            </a:r>
            <a:r>
              <a:rPr lang="sr-Cyrl-RS" dirty="0"/>
              <a:t>издавање електронског цертификата потписан од стране лица стране физичког лица односно физичког лица предузетника</a:t>
            </a:r>
            <a:endParaRPr lang="en-US" dirty="0"/>
          </a:p>
        </p:txBody>
      </p:sp>
    </p:spTree>
    <p:extLst>
      <p:ext uri="{BB962C8B-B14F-4D97-AF65-F5344CB8AC3E}">
        <p14:creationId xmlns:p14="http://schemas.microsoft.com/office/powerpoint/2010/main" val="295347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Провјере код издавања цертификата</a:t>
            </a:r>
            <a:endParaRPr lang="en-US" dirty="0"/>
          </a:p>
        </p:txBody>
      </p:sp>
      <p:sp>
        <p:nvSpPr>
          <p:cNvPr id="3" name="Content Placeholder 2"/>
          <p:cNvSpPr>
            <a:spLocks noGrp="1"/>
          </p:cNvSpPr>
          <p:nvPr>
            <p:ph idx="1"/>
          </p:nvPr>
        </p:nvSpPr>
        <p:spPr/>
        <p:txBody>
          <a:bodyPr>
            <a:normAutofit fontScale="92500" lnSpcReduction="10000"/>
          </a:bodyPr>
          <a:lstStyle/>
          <a:p>
            <a:r>
              <a:rPr lang="sr-Cyrl-RS" dirty="0" smtClean="0"/>
              <a:t>Провјерева се идентитет лица које  потписује  Уговор и подноси Захтјев за издавање електронског цертификата што значи да то лице мора лично доћи у Пореску управу приликом подношења уговора</a:t>
            </a:r>
          </a:p>
          <a:p>
            <a:r>
              <a:rPr lang="sr-Cyrl-RS" dirty="0" smtClean="0"/>
              <a:t>О  лицима  која закључују Уговор, потписују Уговор, подносе захтјев, лицима којима се даје сагласнот  лицима којиам с едаје овлаштење   провјерава се слагање података   наведених у образцима са подацима у регситру пореских обвезника</a:t>
            </a:r>
          </a:p>
          <a:p>
            <a:r>
              <a:rPr lang="sr-Cyrl-RS" dirty="0" smtClean="0"/>
              <a:t>Цертификате сене може издати док се  се не постигне једнакост података наведених  у образцима  са подацима   у регистру пореских обвезника</a:t>
            </a:r>
            <a:endParaRPr lang="en-US" dirty="0"/>
          </a:p>
        </p:txBody>
      </p:sp>
    </p:spTree>
    <p:extLst>
      <p:ext uri="{BB962C8B-B14F-4D97-AF65-F5344CB8AC3E}">
        <p14:creationId xmlns:p14="http://schemas.microsoft.com/office/powerpoint/2010/main" val="6219864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a:t>Провјере код издавања цертификата</a:t>
            </a:r>
            <a:endParaRPr lang="en-US" dirty="0"/>
          </a:p>
        </p:txBody>
      </p:sp>
      <p:sp>
        <p:nvSpPr>
          <p:cNvPr id="3" name="Content Placeholder 2"/>
          <p:cNvSpPr>
            <a:spLocks noGrp="1"/>
          </p:cNvSpPr>
          <p:nvPr>
            <p:ph idx="1"/>
          </p:nvPr>
        </p:nvSpPr>
        <p:spPr/>
        <p:txBody>
          <a:bodyPr>
            <a:normAutofit lnSpcReduction="10000"/>
          </a:bodyPr>
          <a:lstStyle/>
          <a:p>
            <a:r>
              <a:rPr lang="sr-Cyrl-CS" dirty="0"/>
              <a:t>Неслагања између података наведених у образцима </a:t>
            </a:r>
            <a:r>
              <a:rPr lang="sr-Cyrl-CS" dirty="0" smtClean="0"/>
              <a:t>са подацима  </a:t>
            </a:r>
            <a:r>
              <a:rPr lang="sr-Cyrl-CS" dirty="0"/>
              <a:t>у регистру пореских обвезника код правних лица и предузетника отклањаће  се подношењем образца ППР-1 </a:t>
            </a:r>
            <a:r>
              <a:rPr lang="en-US" dirty="0" err="1"/>
              <a:t>Пријава</a:t>
            </a:r>
            <a:r>
              <a:rPr lang="en-US" dirty="0"/>
              <a:t> </a:t>
            </a:r>
            <a:r>
              <a:rPr lang="en-US" dirty="0" err="1"/>
              <a:t>промјена</a:t>
            </a:r>
            <a:r>
              <a:rPr lang="en-US" dirty="0"/>
              <a:t> о </a:t>
            </a:r>
            <a:r>
              <a:rPr lang="en-US" dirty="0" err="1"/>
              <a:t>регистрацији</a:t>
            </a:r>
            <a:r>
              <a:rPr lang="en-US" dirty="0"/>
              <a:t> / </a:t>
            </a:r>
            <a:r>
              <a:rPr lang="en-US" dirty="0" err="1"/>
              <a:t>евидентирању</a:t>
            </a:r>
            <a:r>
              <a:rPr lang="en-US" dirty="0"/>
              <a:t> </a:t>
            </a:r>
            <a:r>
              <a:rPr lang="en-US" dirty="0" err="1"/>
              <a:t>правног</a:t>
            </a:r>
            <a:r>
              <a:rPr lang="en-US" dirty="0"/>
              <a:t> </a:t>
            </a:r>
            <a:r>
              <a:rPr lang="en-US" dirty="0" err="1"/>
              <a:t>лица</a:t>
            </a:r>
            <a:r>
              <a:rPr lang="en-US" dirty="0"/>
              <a:t> </a:t>
            </a:r>
            <a:r>
              <a:rPr lang="sr-Cyrl-CS" dirty="0"/>
              <a:t>за правна лица путем  и ППР-2</a:t>
            </a:r>
            <a:r>
              <a:rPr lang="en-US" dirty="0"/>
              <a:t> </a:t>
            </a:r>
            <a:r>
              <a:rPr lang="en-US" dirty="0" err="1"/>
              <a:t>Пријава</a:t>
            </a:r>
            <a:r>
              <a:rPr lang="en-US" dirty="0"/>
              <a:t> </a:t>
            </a:r>
            <a:r>
              <a:rPr lang="en-US" dirty="0" err="1"/>
              <a:t>промјена</a:t>
            </a:r>
            <a:r>
              <a:rPr lang="en-US" dirty="0"/>
              <a:t> о </a:t>
            </a:r>
            <a:r>
              <a:rPr lang="en-US" dirty="0" err="1"/>
              <a:t>регистрацији</a:t>
            </a:r>
            <a:r>
              <a:rPr lang="en-US" dirty="0"/>
              <a:t>/</a:t>
            </a:r>
            <a:r>
              <a:rPr lang="en-US" dirty="0" err="1"/>
              <a:t>евидентирању</a:t>
            </a:r>
            <a:r>
              <a:rPr lang="en-US" dirty="0"/>
              <a:t> </a:t>
            </a:r>
            <a:r>
              <a:rPr lang="en-US" dirty="0" err="1"/>
              <a:t>предузетника</a:t>
            </a:r>
            <a:r>
              <a:rPr lang="sr-Cyrl-RS" dirty="0" smtClean="0"/>
              <a:t>.</a:t>
            </a:r>
            <a:r>
              <a:rPr lang="en-US" dirty="0"/>
              <a:t> </a:t>
            </a:r>
          </a:p>
          <a:p>
            <a:r>
              <a:rPr lang="sr-Cyrl-CS" dirty="0"/>
              <a:t>Неслагање података код физичких лица ажурираће се и поредити са подацима Агенције за идентификациона документа евиденцију и размјену података БиХ</a:t>
            </a:r>
            <a:endParaRPr lang="en-US" dirty="0"/>
          </a:p>
        </p:txBody>
      </p:sp>
    </p:spTree>
    <p:extLst>
      <p:ext uri="{BB962C8B-B14F-4D97-AF65-F5344CB8AC3E}">
        <p14:creationId xmlns:p14="http://schemas.microsoft.com/office/powerpoint/2010/main" val="26658899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Издавање цертификата</a:t>
            </a:r>
            <a:endParaRPr lang="en-US" dirty="0"/>
          </a:p>
        </p:txBody>
      </p:sp>
      <p:sp>
        <p:nvSpPr>
          <p:cNvPr id="3" name="Content Placeholder 2"/>
          <p:cNvSpPr>
            <a:spLocks noGrp="1"/>
          </p:cNvSpPr>
          <p:nvPr>
            <p:ph idx="1"/>
          </p:nvPr>
        </p:nvSpPr>
        <p:spPr/>
        <p:txBody>
          <a:bodyPr>
            <a:normAutofit lnSpcReduction="10000"/>
          </a:bodyPr>
          <a:lstStyle/>
          <a:p>
            <a:r>
              <a:rPr lang="sr-Cyrl-CS" dirty="0"/>
              <a:t>Након што Пореска управа у поступку издавања цертификата за електронски потпис потврди  да  су испуњени услови за издавање електронског цертификата физичким лицу којем је дата сагласност односно које је поднијело захтјев за издавање електронског цертификата стиже е маил  на емаил адресу коју је навео у захтјеву, да дође по приступне податкте за преузимање електронског </a:t>
            </a:r>
            <a:r>
              <a:rPr lang="sr-Cyrl-CS" dirty="0" smtClean="0"/>
              <a:t>цертификата</a:t>
            </a:r>
          </a:p>
          <a:p>
            <a:r>
              <a:rPr lang="sr-Cyrl-CS" dirty="0" smtClean="0"/>
              <a:t>У моменту када лице дође по приступне податке провјериће се идентит лица</a:t>
            </a:r>
            <a:endParaRPr lang="en-US" dirty="0"/>
          </a:p>
          <a:p>
            <a:pPr marL="0" indent="0">
              <a:buNone/>
            </a:pPr>
            <a:endParaRPr lang="en-US" dirty="0"/>
          </a:p>
        </p:txBody>
      </p:sp>
    </p:spTree>
    <p:extLst>
      <p:ext uri="{BB962C8B-B14F-4D97-AF65-F5344CB8AC3E}">
        <p14:creationId xmlns:p14="http://schemas.microsoft.com/office/powerpoint/2010/main" val="4088903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t>Издавање цертификата</a:t>
            </a:r>
            <a:endParaRPr lang="en-US" dirty="0"/>
          </a:p>
        </p:txBody>
      </p:sp>
      <p:sp>
        <p:nvSpPr>
          <p:cNvPr id="3" name="Content Placeholder 2"/>
          <p:cNvSpPr>
            <a:spLocks noGrp="1"/>
          </p:cNvSpPr>
          <p:nvPr>
            <p:ph idx="1"/>
          </p:nvPr>
        </p:nvSpPr>
        <p:spPr/>
        <p:txBody>
          <a:bodyPr>
            <a:normAutofit fontScale="92500"/>
          </a:bodyPr>
          <a:lstStyle/>
          <a:p>
            <a:r>
              <a:rPr lang="sr-Cyrl-CS" dirty="0"/>
              <a:t>Када цертификационо тијело Пореске управе одобри издавање електронског цертификата  физичком лицу, којем са издата приступна права,  стиже е маил  да   може преузети  електронски </a:t>
            </a:r>
            <a:r>
              <a:rPr lang="sr-Cyrl-CS" dirty="0" smtClean="0"/>
              <a:t>цертификат</a:t>
            </a:r>
          </a:p>
          <a:p>
            <a:r>
              <a:rPr lang="sr-Cyrl-CS" dirty="0" smtClean="0"/>
              <a:t>Електронски </a:t>
            </a:r>
            <a:r>
              <a:rPr lang="sr-Cyrl-CS" dirty="0"/>
              <a:t>цертификат се преузима са веб странице Пореске управе,  ЕЛЕКТРОНСКЕ УСЛУГЕ-Цертификационо тијело-Преузимање цертификата-горњи десни </a:t>
            </a:r>
            <a:r>
              <a:rPr lang="sr-Cyrl-CS" dirty="0" smtClean="0"/>
              <a:t>угао</a:t>
            </a:r>
          </a:p>
          <a:p>
            <a:r>
              <a:rPr lang="sr-Cyrl-CS" dirty="0" smtClean="0"/>
              <a:t>Цертификат физичко лице преузима на свој рачунар и инсталира га  у апликацију за подношење Образац 1002-апликација ППО</a:t>
            </a:r>
            <a:endParaRPr lang="en-US" dirty="0"/>
          </a:p>
          <a:p>
            <a:endParaRPr lang="en-US" dirty="0"/>
          </a:p>
        </p:txBody>
      </p:sp>
    </p:spTree>
    <p:extLst>
      <p:ext uri="{BB962C8B-B14F-4D97-AF65-F5344CB8AC3E}">
        <p14:creationId xmlns:p14="http://schemas.microsoft.com/office/powerpoint/2010/main" val="12426749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ЗАКЉУЧАК</a:t>
            </a:r>
            <a:endParaRPr lang="en-US" dirty="0"/>
          </a:p>
        </p:txBody>
      </p:sp>
      <p:sp>
        <p:nvSpPr>
          <p:cNvPr id="3" name="Content Placeholder 2"/>
          <p:cNvSpPr>
            <a:spLocks noGrp="1"/>
          </p:cNvSpPr>
          <p:nvPr>
            <p:ph idx="1"/>
          </p:nvPr>
        </p:nvSpPr>
        <p:spPr/>
        <p:txBody>
          <a:bodyPr/>
          <a:lstStyle/>
          <a:p>
            <a:r>
              <a:rPr lang="sr-Cyrl-RS" dirty="0" smtClean="0"/>
              <a:t>Издавање електронских цертифаката и подношење образца 1002 у електронским путем  је реформска  промјена у раду Пореске управе која  штеди вријеме пореских обвезника и Пореске управе, смањује трошкове  на обе стране и грешке приликом подношења Обрзаца 1002</a:t>
            </a:r>
            <a:endParaRPr lang="en-US" dirty="0"/>
          </a:p>
        </p:txBody>
      </p:sp>
    </p:spTree>
    <p:extLst>
      <p:ext uri="{BB962C8B-B14F-4D97-AF65-F5344CB8AC3E}">
        <p14:creationId xmlns:p14="http://schemas.microsoft.com/office/powerpoint/2010/main" val="4299956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Cyrl-RS" b="1" dirty="0" smtClean="0"/>
              <a:t>ХВАЛА НА ПАЖЊИ</a:t>
            </a:r>
            <a:endParaRPr lang="en-US" b="1" dirty="0"/>
          </a:p>
        </p:txBody>
      </p:sp>
    </p:spTree>
    <p:extLst>
      <p:ext uri="{BB962C8B-B14F-4D97-AF65-F5344CB8AC3E}">
        <p14:creationId xmlns:p14="http://schemas.microsoft.com/office/powerpoint/2010/main" val="1169248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t>ПРАВНИ ОКВИР</a:t>
            </a:r>
            <a:endParaRPr lang="en-US" dirty="0"/>
          </a:p>
        </p:txBody>
      </p:sp>
      <p:sp>
        <p:nvSpPr>
          <p:cNvPr id="3" name="Content Placeholder 2"/>
          <p:cNvSpPr>
            <a:spLocks noGrp="1"/>
          </p:cNvSpPr>
          <p:nvPr>
            <p:ph idx="1"/>
          </p:nvPr>
        </p:nvSpPr>
        <p:spPr/>
        <p:txBody>
          <a:bodyPr>
            <a:normAutofit lnSpcReduction="10000"/>
          </a:bodyPr>
          <a:lstStyle/>
          <a:p>
            <a:pPr algn="just"/>
            <a:r>
              <a:rPr lang="sr-Cyrl-RS" dirty="0" smtClean="0"/>
              <a:t>Стварање правног оквира за </a:t>
            </a:r>
            <a:r>
              <a:rPr lang="sr-Cyrl-RS" smtClean="0"/>
              <a:t>електронски </a:t>
            </a:r>
            <a:r>
              <a:rPr lang="sr-Cyrl-RS" smtClean="0"/>
              <a:t>потпис </a:t>
            </a:r>
            <a:r>
              <a:rPr lang="sr-Cyrl-RS" dirty="0" smtClean="0"/>
              <a:t>започело је 2008. године доношењем Закона о електронском потпису и електронском документу</a:t>
            </a:r>
            <a:r>
              <a:rPr lang="sr-Latn-CS" dirty="0" smtClean="0"/>
              <a:t>.</a:t>
            </a:r>
            <a:endParaRPr lang="sr-Cyrl-RS" dirty="0" smtClean="0"/>
          </a:p>
          <a:p>
            <a:pPr algn="just"/>
            <a:r>
              <a:rPr lang="sr-Cyrl-RS" dirty="0" smtClean="0"/>
              <a:t>Закон о општем управном поступку, као најважнији пропис у области оп</a:t>
            </a:r>
            <a:r>
              <a:rPr lang="sr-Cyrl-CS" dirty="0" smtClean="0"/>
              <a:t>шт</a:t>
            </a:r>
            <a:r>
              <a:rPr lang="sr-Cyrl-RS" dirty="0" smtClean="0"/>
              <a:t>ења органа и стран</a:t>
            </a:r>
            <a:r>
              <a:rPr lang="en-US" dirty="0" smtClean="0"/>
              <a:t>a</a:t>
            </a:r>
            <a:r>
              <a:rPr lang="sr-Cyrl-RS" dirty="0" smtClean="0"/>
              <a:t>ка измијењен је 2010. године, којом измјеном  је уведено да органи и странке </a:t>
            </a:r>
            <a:r>
              <a:rPr lang="en-US" dirty="0" err="1" smtClean="0"/>
              <a:t>могу</a:t>
            </a:r>
            <a:r>
              <a:rPr lang="en-US" dirty="0" smtClean="0"/>
              <a:t> </a:t>
            </a:r>
            <a:r>
              <a:rPr lang="en-US" dirty="0" err="1"/>
              <a:t>комуницирати</a:t>
            </a:r>
            <a:r>
              <a:rPr lang="en-US" dirty="0"/>
              <a:t> и у </a:t>
            </a:r>
            <a:r>
              <a:rPr lang="en-US" dirty="0" err="1"/>
              <a:t>електронском</a:t>
            </a:r>
            <a:r>
              <a:rPr lang="en-US" dirty="0"/>
              <a:t> </a:t>
            </a:r>
            <a:r>
              <a:rPr lang="en-US" dirty="0" err="1" smtClean="0"/>
              <a:t>облику</a:t>
            </a:r>
            <a:r>
              <a:rPr lang="sr-Latn-CS" dirty="0" smtClean="0"/>
              <a:t>,</a:t>
            </a:r>
            <a:r>
              <a:rPr lang="sr-Cyrl-RS" dirty="0" smtClean="0"/>
              <a:t> </a:t>
            </a:r>
            <a:r>
              <a:rPr lang="sr-Cyrl-RS" dirty="0"/>
              <a:t>а у погледу пријема односно отпреме поднесака </a:t>
            </a:r>
            <a:r>
              <a:rPr lang="sr-Cyrl-RS" dirty="0" smtClean="0"/>
              <a:t>примјењују </a:t>
            </a:r>
            <a:r>
              <a:rPr lang="sr-Cyrl-RS" dirty="0"/>
              <a:t>се одредбе прописа којим се </a:t>
            </a:r>
            <a:r>
              <a:rPr lang="sr-Cyrl-RS" dirty="0" smtClean="0"/>
              <a:t>регулише </a:t>
            </a:r>
            <a:r>
              <a:rPr lang="sr-Cyrl-RS" dirty="0"/>
              <a:t>е – пословање. </a:t>
            </a:r>
            <a:endParaRPr lang="en-US" dirty="0"/>
          </a:p>
          <a:p>
            <a:r>
              <a:rPr lang="sr-Cyrl-RS" dirty="0" smtClean="0"/>
              <a:t> </a:t>
            </a:r>
            <a:endParaRPr lang="en-US" dirty="0"/>
          </a:p>
        </p:txBody>
      </p:sp>
    </p:spTree>
    <p:extLst>
      <p:ext uri="{BB962C8B-B14F-4D97-AF65-F5344CB8AC3E}">
        <p14:creationId xmlns:p14="http://schemas.microsoft.com/office/powerpoint/2010/main" val="3980261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t>ПРАВНИ ОКВИР</a:t>
            </a:r>
            <a:endParaRPr lang="en-US" dirty="0"/>
          </a:p>
        </p:txBody>
      </p:sp>
      <p:sp>
        <p:nvSpPr>
          <p:cNvPr id="3" name="Content Placeholder 2"/>
          <p:cNvSpPr>
            <a:spLocks noGrp="1"/>
          </p:cNvSpPr>
          <p:nvPr>
            <p:ph idx="1"/>
          </p:nvPr>
        </p:nvSpPr>
        <p:spPr/>
        <p:txBody>
          <a:bodyPr>
            <a:normAutofit lnSpcReduction="10000"/>
          </a:bodyPr>
          <a:lstStyle/>
          <a:p>
            <a:pPr algn="just"/>
            <a:r>
              <a:rPr lang="sr-Cyrl-RS" dirty="0"/>
              <a:t>Главна препрека код </a:t>
            </a:r>
            <a:r>
              <a:rPr lang="sr-Cyrl-RS"/>
              <a:t>примјене </a:t>
            </a:r>
            <a:r>
              <a:rPr lang="sr-Cyrl-CS" smtClean="0"/>
              <a:t>Закона </a:t>
            </a:r>
            <a:r>
              <a:rPr lang="sr-Cyrl-CS" dirty="0"/>
              <a:t>о електронском потпису и Закона о електронском документу Републике </a:t>
            </a:r>
            <a:r>
              <a:rPr lang="sr-Cyrl-CS"/>
              <a:t>Српске </a:t>
            </a:r>
            <a:r>
              <a:rPr lang="sr-Cyrl-CS" smtClean="0"/>
              <a:t>донесених </a:t>
            </a:r>
            <a:r>
              <a:rPr lang="sr-Cyrl-CS" dirty="0"/>
              <a:t>у току 2008. године је била </a:t>
            </a:r>
            <a:r>
              <a:rPr lang="sr-Cyrl-CS" dirty="0" smtClean="0"/>
              <a:t>недостатак </a:t>
            </a:r>
            <a:r>
              <a:rPr lang="sr-Cyrl-CS" dirty="0"/>
              <a:t>цертификационог тијела односно лица које ће издавати цертификате за електронски </a:t>
            </a:r>
            <a:r>
              <a:rPr lang="sr-Cyrl-CS" dirty="0" smtClean="0"/>
              <a:t>потпис</a:t>
            </a:r>
          </a:p>
          <a:p>
            <a:pPr algn="just"/>
            <a:r>
              <a:rPr lang="sr-Cyrl-CS" dirty="0"/>
              <a:t>Закон о електронском потпису („Службени гласник Републике Српске“ број: </a:t>
            </a:r>
            <a:r>
              <a:rPr lang="sr-Cyrl-CS"/>
              <a:t>106/15</a:t>
            </a:r>
            <a:r>
              <a:rPr lang="sr-Cyrl-CS" smtClean="0"/>
              <a:t>)</a:t>
            </a:r>
            <a:r>
              <a:rPr lang="sr-Latn-CS" smtClean="0"/>
              <a:t>,</a:t>
            </a:r>
            <a:r>
              <a:rPr lang="sr-Cyrl-CS" smtClean="0"/>
              <a:t> </a:t>
            </a:r>
            <a:r>
              <a:rPr lang="sr-Cyrl-CS" dirty="0"/>
              <a:t>даје могућност органима </a:t>
            </a:r>
            <a:r>
              <a:rPr lang="sr-Cyrl-CS"/>
              <a:t>управе </a:t>
            </a:r>
            <a:r>
              <a:rPr lang="sr-Cyrl-CS" smtClean="0"/>
              <a:t>да </a:t>
            </a:r>
            <a:r>
              <a:rPr lang="en-US" dirty="0" err="1"/>
              <a:t>ако</a:t>
            </a:r>
            <a:r>
              <a:rPr lang="en-US" dirty="0"/>
              <a:t> </a:t>
            </a:r>
            <a:r>
              <a:rPr lang="en-US" dirty="0" err="1"/>
              <a:t>испуњава</a:t>
            </a:r>
            <a:r>
              <a:rPr lang="sr-Cyrl-RS"/>
              <a:t>ју </a:t>
            </a:r>
            <a:r>
              <a:rPr lang="en-US" smtClean="0"/>
              <a:t>све </a:t>
            </a:r>
            <a:r>
              <a:rPr lang="en-US" dirty="0" err="1"/>
              <a:t>услове</a:t>
            </a:r>
            <a:r>
              <a:rPr lang="en-US" dirty="0"/>
              <a:t> </a:t>
            </a:r>
            <a:r>
              <a:rPr lang="sr-Cyrl-RS" dirty="0"/>
              <a:t>из </a:t>
            </a:r>
            <a:r>
              <a:rPr lang="en-US" dirty="0"/>
              <a:t> </a:t>
            </a:r>
            <a:r>
              <a:rPr lang="en-US" dirty="0" err="1"/>
              <a:t>закон</a:t>
            </a:r>
            <a:r>
              <a:rPr lang="sr-Cyrl-RS"/>
              <a:t>а </a:t>
            </a:r>
            <a:r>
              <a:rPr lang="en-US" smtClean="0"/>
              <a:t>и </a:t>
            </a:r>
            <a:r>
              <a:rPr lang="en-US" dirty="0" err="1"/>
              <a:t>прописа</a:t>
            </a:r>
            <a:r>
              <a:rPr lang="en-US" dirty="0"/>
              <a:t> </a:t>
            </a:r>
            <a:r>
              <a:rPr lang="en-US" dirty="0" err="1"/>
              <a:t>донесеним</a:t>
            </a:r>
            <a:r>
              <a:rPr lang="en-US" dirty="0"/>
              <a:t> </a:t>
            </a:r>
            <a:r>
              <a:rPr lang="en-US" dirty="0" err="1"/>
              <a:t>на</a:t>
            </a:r>
            <a:r>
              <a:rPr lang="en-US" dirty="0"/>
              <a:t> </a:t>
            </a:r>
            <a:r>
              <a:rPr lang="en-US" dirty="0" err="1"/>
              <a:t>основу</a:t>
            </a:r>
            <a:r>
              <a:rPr lang="en-US" dirty="0"/>
              <a:t> </a:t>
            </a:r>
            <a:r>
              <a:rPr lang="en-US" dirty="0" err="1"/>
              <a:t>закона</a:t>
            </a:r>
            <a:r>
              <a:rPr lang="sr-Cyrl-RS" dirty="0"/>
              <a:t>, издају цертификате за </a:t>
            </a:r>
            <a:r>
              <a:rPr lang="sr-Cyrl-RS"/>
              <a:t>електронски </a:t>
            </a:r>
            <a:r>
              <a:rPr lang="sr-Cyrl-RS" smtClean="0"/>
              <a:t>потпис.</a:t>
            </a:r>
            <a:endParaRPr lang="en-US" dirty="0"/>
          </a:p>
        </p:txBody>
      </p:sp>
    </p:spTree>
    <p:extLst>
      <p:ext uri="{BB962C8B-B14F-4D97-AF65-F5344CB8AC3E}">
        <p14:creationId xmlns:p14="http://schemas.microsoft.com/office/powerpoint/2010/main" val="2550179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dirty="0"/>
              <a:t>ПРАВНИ ОКВИР</a:t>
            </a:r>
            <a:endParaRPr lang="en-US" dirty="0"/>
          </a:p>
        </p:txBody>
      </p:sp>
      <p:sp>
        <p:nvSpPr>
          <p:cNvPr id="3" name="Content Placeholder 2"/>
          <p:cNvSpPr>
            <a:spLocks noGrp="1"/>
          </p:cNvSpPr>
          <p:nvPr>
            <p:ph idx="1"/>
          </p:nvPr>
        </p:nvSpPr>
        <p:spPr/>
        <p:txBody>
          <a:bodyPr>
            <a:normAutofit lnSpcReduction="10000"/>
          </a:bodyPr>
          <a:lstStyle/>
          <a:p>
            <a:r>
              <a:rPr lang="sr-Cyrl-CS" smtClean="0"/>
              <a:t>Закон </a:t>
            </a:r>
            <a:r>
              <a:rPr lang="sr-Cyrl-CS" dirty="0"/>
              <a:t>о измјенама и допунама Закона о пореском поступку Републике Српске </a:t>
            </a:r>
            <a:r>
              <a:rPr lang="sr-Cyrl-CS" dirty="0" smtClean="0"/>
              <a:t>уведено је да </a:t>
            </a:r>
            <a:r>
              <a:rPr lang="sr-Cyrl-CS" dirty="0"/>
              <a:t>се   </a:t>
            </a:r>
            <a:r>
              <a:rPr lang="sr-Cyrl-RS" dirty="0"/>
              <a:t>п</a:t>
            </a:r>
            <a:r>
              <a:rPr lang="en-US" dirty="0" err="1"/>
              <a:t>ореска</a:t>
            </a:r>
            <a:r>
              <a:rPr lang="en-US" dirty="0"/>
              <a:t> </a:t>
            </a:r>
            <a:r>
              <a:rPr lang="en-US" dirty="0" err="1"/>
              <a:t>пријава</a:t>
            </a:r>
            <a:r>
              <a:rPr lang="en-US" dirty="0"/>
              <a:t> </a:t>
            </a:r>
            <a:r>
              <a:rPr lang="en-US" dirty="0" err="1"/>
              <a:t>поднесена</a:t>
            </a:r>
            <a:r>
              <a:rPr lang="en-US" dirty="0"/>
              <a:t> у </a:t>
            </a:r>
            <a:r>
              <a:rPr lang="en-US" dirty="0" err="1"/>
              <a:t>електронском</a:t>
            </a:r>
            <a:r>
              <a:rPr lang="en-US" dirty="0"/>
              <a:t> </a:t>
            </a:r>
            <a:r>
              <a:rPr lang="en-US" dirty="0" err="1"/>
              <a:t>облику</a:t>
            </a:r>
            <a:r>
              <a:rPr lang="en-US" dirty="0"/>
              <a:t> </a:t>
            </a:r>
            <a:r>
              <a:rPr lang="en-US" dirty="0" err="1"/>
              <a:t>потписује</a:t>
            </a:r>
            <a:r>
              <a:rPr lang="en-US" dirty="0"/>
              <a:t> </a:t>
            </a:r>
            <a:r>
              <a:rPr lang="en-US" dirty="0" err="1" smtClean="0"/>
              <a:t>квалификованим</a:t>
            </a:r>
            <a:r>
              <a:rPr lang="en-US" dirty="0" smtClean="0"/>
              <a:t> </a:t>
            </a:r>
            <a:r>
              <a:rPr lang="en-US" dirty="0" err="1"/>
              <a:t>електронским</a:t>
            </a:r>
            <a:r>
              <a:rPr lang="en-US" dirty="0"/>
              <a:t> </a:t>
            </a:r>
            <a:r>
              <a:rPr lang="en-US" dirty="0" err="1"/>
              <a:t>потписом</a:t>
            </a:r>
            <a:r>
              <a:rPr lang="en-US" dirty="0"/>
              <a:t>, </a:t>
            </a:r>
            <a:r>
              <a:rPr lang="en-US" dirty="0" err="1"/>
              <a:t>електронским</a:t>
            </a:r>
            <a:r>
              <a:rPr lang="en-US" dirty="0"/>
              <a:t> </a:t>
            </a:r>
            <a:r>
              <a:rPr lang="en-US" dirty="0" err="1"/>
              <a:t>потписом</a:t>
            </a:r>
            <a:r>
              <a:rPr lang="en-US" dirty="0"/>
              <a:t> </a:t>
            </a:r>
            <a:r>
              <a:rPr lang="en-US" dirty="0" err="1"/>
              <a:t>или</a:t>
            </a:r>
            <a:r>
              <a:rPr lang="en-US" dirty="0"/>
              <a:t> </a:t>
            </a:r>
            <a:r>
              <a:rPr lang="en-US" dirty="0" err="1"/>
              <a:t>електронским</a:t>
            </a:r>
            <a:r>
              <a:rPr lang="en-US" dirty="0"/>
              <a:t> </a:t>
            </a:r>
            <a:r>
              <a:rPr lang="en-US" dirty="0" err="1"/>
              <a:t>потписом</a:t>
            </a:r>
            <a:r>
              <a:rPr lang="en-US" dirty="0"/>
              <a:t> </a:t>
            </a:r>
            <a:r>
              <a:rPr lang="en-US" dirty="0" err="1"/>
              <a:t>издатим</a:t>
            </a:r>
            <a:r>
              <a:rPr lang="en-US" dirty="0"/>
              <a:t> </a:t>
            </a:r>
            <a:r>
              <a:rPr lang="en-US" dirty="0" err="1"/>
              <a:t>од</a:t>
            </a:r>
            <a:r>
              <a:rPr lang="en-US" dirty="0"/>
              <a:t> </a:t>
            </a:r>
            <a:r>
              <a:rPr lang="en-US" err="1"/>
              <a:t>Пореске</a:t>
            </a:r>
            <a:r>
              <a:rPr lang="en-US"/>
              <a:t> </a:t>
            </a:r>
            <a:r>
              <a:rPr lang="en-US" smtClean="0"/>
              <a:t>управе</a:t>
            </a:r>
            <a:r>
              <a:rPr lang="sr-Latn-CS" smtClean="0"/>
              <a:t>.</a:t>
            </a:r>
            <a:endParaRPr lang="sr-Cyrl-RS" dirty="0" smtClean="0"/>
          </a:p>
          <a:p>
            <a:r>
              <a:rPr lang="sr-Cyrl-CS" dirty="0"/>
              <a:t>Правилником  о поступку и начину подношења пореских пријава регулисано је поближе подношење пореских пријава у </a:t>
            </a:r>
            <a:r>
              <a:rPr lang="sr-Cyrl-CS"/>
              <a:t>електронском </a:t>
            </a:r>
            <a:r>
              <a:rPr lang="sr-Cyrl-CS" smtClean="0"/>
              <a:t>облику</a:t>
            </a:r>
            <a:r>
              <a:rPr lang="sr-Latn-CS" smtClean="0"/>
              <a:t>.</a:t>
            </a:r>
            <a:endParaRPr lang="sr-Cyrl-RS" dirty="0" smtClean="0"/>
          </a:p>
        </p:txBody>
      </p:sp>
    </p:spTree>
    <p:extLst>
      <p:ext uri="{BB962C8B-B14F-4D97-AF65-F5344CB8AC3E}">
        <p14:creationId xmlns:p14="http://schemas.microsoft.com/office/powerpoint/2010/main" val="78242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dirty="0"/>
              <a:t>ПРАВНИ ОКВИР</a:t>
            </a:r>
            <a:endParaRPr lang="en-US" dirty="0"/>
          </a:p>
        </p:txBody>
      </p:sp>
      <p:sp>
        <p:nvSpPr>
          <p:cNvPr id="3" name="Content Placeholder 2"/>
          <p:cNvSpPr>
            <a:spLocks noGrp="1"/>
          </p:cNvSpPr>
          <p:nvPr>
            <p:ph idx="1"/>
          </p:nvPr>
        </p:nvSpPr>
        <p:spPr/>
        <p:txBody>
          <a:bodyPr>
            <a:normAutofit lnSpcReduction="10000"/>
          </a:bodyPr>
          <a:lstStyle/>
          <a:p>
            <a:r>
              <a:rPr lang="sr-Cyrl-RS" dirty="0"/>
              <a:t>Пореској управи </a:t>
            </a:r>
            <a:r>
              <a:rPr lang="sr-Cyrl-RS"/>
              <a:t>је </a:t>
            </a:r>
            <a:r>
              <a:rPr lang="sr-Cyrl-RS" smtClean="0"/>
              <a:t>у </a:t>
            </a:r>
            <a:r>
              <a:rPr lang="sr-Cyrl-RS" dirty="0"/>
              <a:t>складу </a:t>
            </a:r>
            <a:r>
              <a:rPr lang="sr-Cyrl-RS" dirty="0" smtClean="0"/>
              <a:t>са чланом 24. Закона </a:t>
            </a:r>
            <a:r>
              <a:rPr lang="sr-Cyrl-RS" dirty="0"/>
              <a:t>о електронском потпису издато одбрење од стране Министарства науке и технологије за издавање цертификата за електронски </a:t>
            </a:r>
            <a:r>
              <a:rPr lang="sr-Cyrl-RS"/>
              <a:t>потпис </a:t>
            </a:r>
            <a:r>
              <a:rPr lang="sr-Cyrl-RS" smtClean="0"/>
              <a:t>чиме </a:t>
            </a:r>
            <a:r>
              <a:rPr lang="sr-Cyrl-RS" dirty="0" smtClean="0"/>
              <a:t>је, поред доношења </a:t>
            </a:r>
            <a:r>
              <a:rPr lang="sr-Cyrl-RS" smtClean="0"/>
              <a:t>одговарајућих прописа </a:t>
            </a:r>
            <a:r>
              <a:rPr lang="sr-Cyrl-RS" dirty="0"/>
              <a:t>испуњен други </a:t>
            </a:r>
            <a:r>
              <a:rPr lang="sr-Cyrl-RS"/>
              <a:t>важан  </a:t>
            </a:r>
            <a:r>
              <a:rPr lang="sr-Cyrl-RS" smtClean="0"/>
              <a:t>услов </a:t>
            </a:r>
            <a:r>
              <a:rPr lang="sr-Cyrl-RS" dirty="0"/>
              <a:t>за подношење пореских пријава у </a:t>
            </a:r>
            <a:r>
              <a:rPr lang="sr-Cyrl-RS"/>
              <a:t>електронском </a:t>
            </a:r>
            <a:r>
              <a:rPr lang="sr-Cyrl-RS" smtClean="0"/>
              <a:t>облику</a:t>
            </a:r>
            <a:r>
              <a:rPr lang="sr-Latn-CS" smtClean="0"/>
              <a:t>.</a:t>
            </a:r>
            <a:endParaRPr lang="sr-Cyrl-RS" dirty="0" smtClean="0"/>
          </a:p>
          <a:p>
            <a:r>
              <a:rPr lang="sr-Cyrl-RS" dirty="0" smtClean="0"/>
              <a:t>Цертификат за електронски потпис који издаје Пореска управа омогућава  пореским обвезницима комуникацију са Пореском управом у складу са техничким могућностима </a:t>
            </a:r>
            <a:r>
              <a:rPr lang="sr-Cyrl-RS" smtClean="0"/>
              <a:t>које </a:t>
            </a:r>
            <a:r>
              <a:rPr lang="sr-Latn-CS" smtClean="0"/>
              <a:t>je </a:t>
            </a:r>
            <a:r>
              <a:rPr lang="sr-Cyrl-RS" smtClean="0"/>
              <a:t>управа омогућила</a:t>
            </a:r>
            <a:r>
              <a:rPr lang="sr-Latn-CS" smtClean="0"/>
              <a:t>.</a:t>
            </a:r>
            <a:endParaRPr lang="sr-Cyrl-RS" dirty="0" smtClean="0"/>
          </a:p>
          <a:p>
            <a:endParaRPr lang="sr-Cyrl-RS" dirty="0"/>
          </a:p>
          <a:p>
            <a:endParaRPr lang="en-US" dirty="0"/>
          </a:p>
        </p:txBody>
      </p:sp>
    </p:spTree>
    <p:extLst>
      <p:ext uri="{BB962C8B-B14F-4D97-AF65-F5344CB8AC3E}">
        <p14:creationId xmlns:p14="http://schemas.microsoft.com/office/powerpoint/2010/main" val="2300939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dirty="0"/>
              <a:t>Правилник о поступку и начину подношења пореских пријава</a:t>
            </a:r>
            <a:endParaRPr lang="en-US" dirty="0"/>
          </a:p>
        </p:txBody>
      </p:sp>
      <p:sp>
        <p:nvSpPr>
          <p:cNvPr id="3" name="Content Placeholder 2"/>
          <p:cNvSpPr>
            <a:spLocks noGrp="1"/>
          </p:cNvSpPr>
          <p:nvPr>
            <p:ph idx="1"/>
          </p:nvPr>
        </p:nvSpPr>
        <p:spPr/>
        <p:txBody>
          <a:bodyPr>
            <a:normAutofit/>
          </a:bodyPr>
          <a:lstStyle/>
          <a:p>
            <a:r>
              <a:rPr lang="sr-Cyrl-CS" dirty="0"/>
              <a:t>Правилник о поступку и начину подношења пореских </a:t>
            </a:r>
            <a:r>
              <a:rPr lang="sr-Cyrl-CS" dirty="0" smtClean="0"/>
              <a:t>пријава </a:t>
            </a:r>
            <a:r>
              <a:rPr lang="sr-Cyrl-CS" dirty="0"/>
              <a:t>ступио је на снагу 27.09.2016</a:t>
            </a:r>
            <a:r>
              <a:rPr lang="sr-Cyrl-CS"/>
              <a:t>. </a:t>
            </a:r>
            <a:r>
              <a:rPr lang="sr-Cyrl-CS" smtClean="0"/>
              <a:t>године.</a:t>
            </a:r>
            <a:endParaRPr lang="sr-Cyrl-CS" dirty="0" smtClean="0"/>
          </a:p>
          <a:p>
            <a:r>
              <a:rPr lang="sr-Cyrl-CS" dirty="0" smtClean="0"/>
              <a:t>Правилником је уведено електронско подношење пореских </a:t>
            </a:r>
            <a:r>
              <a:rPr lang="sr-Cyrl-CS" smtClean="0"/>
              <a:t>пријава .</a:t>
            </a:r>
            <a:endParaRPr lang="sr-Cyrl-CS" dirty="0" smtClean="0"/>
          </a:p>
          <a:p>
            <a:r>
              <a:rPr lang="sr-Cyrl-CS" dirty="0" smtClean="0"/>
              <a:t>Електронски се подносе само пореске пријаве за које Пореска управа омогући </a:t>
            </a:r>
            <a:r>
              <a:rPr lang="sr-Cyrl-CS" smtClean="0"/>
              <a:t>електронско подношење.</a:t>
            </a:r>
            <a:endParaRPr lang="sr-Cyrl-CS" dirty="0" smtClean="0"/>
          </a:p>
        </p:txBody>
      </p:sp>
    </p:spTree>
    <p:extLst>
      <p:ext uri="{BB962C8B-B14F-4D97-AF65-F5344CB8AC3E}">
        <p14:creationId xmlns:p14="http://schemas.microsoft.com/office/powerpoint/2010/main" val="1869283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dirty="0"/>
              <a:t>Правилник о поступку и начину подношења пореских пријава</a:t>
            </a:r>
            <a:endParaRPr lang="en-US" dirty="0"/>
          </a:p>
        </p:txBody>
      </p:sp>
      <p:sp>
        <p:nvSpPr>
          <p:cNvPr id="3" name="Content Placeholder 2"/>
          <p:cNvSpPr>
            <a:spLocks noGrp="1"/>
          </p:cNvSpPr>
          <p:nvPr>
            <p:ph idx="1"/>
          </p:nvPr>
        </p:nvSpPr>
        <p:spPr/>
        <p:txBody>
          <a:bodyPr/>
          <a:lstStyle/>
          <a:p>
            <a:r>
              <a:rPr lang="sr-Cyrl-CS" dirty="0">
                <a:latin typeface="Times New Roman" panose="02020603050405020304" pitchFamily="18" charset="0"/>
                <a:cs typeface="Times New Roman" panose="02020603050405020304" pitchFamily="18" charset="0"/>
              </a:rPr>
              <a:t>Подношење Мјесечне пријаве пореза по одбитку, Образац 1002, у даљем тексту: Образац 1002,  </a:t>
            </a:r>
            <a:r>
              <a:rPr lang="sr-Cyrl-CS" dirty="0"/>
              <a:t>електронским путем дужни су вршити сви  исплатиоци дохотка </a:t>
            </a:r>
            <a:r>
              <a:rPr lang="sr-Cyrl-CS"/>
              <a:t>независно </a:t>
            </a:r>
            <a:r>
              <a:rPr lang="sr-Cyrl-CS" smtClean="0"/>
              <a:t>од </a:t>
            </a:r>
            <a:r>
              <a:rPr lang="sr-Cyrl-CS" dirty="0"/>
              <a:t>броја ангажованих лица на које се плаћа порез на доходак и обавезни доприноси  дохотка  почев од 01.01.2017. године</a:t>
            </a:r>
            <a:endParaRPr lang="en-US" dirty="0"/>
          </a:p>
          <a:p>
            <a:endParaRPr lang="en-US" dirty="0"/>
          </a:p>
        </p:txBody>
      </p:sp>
    </p:spTree>
    <p:extLst>
      <p:ext uri="{BB962C8B-B14F-4D97-AF65-F5344CB8AC3E}">
        <p14:creationId xmlns:p14="http://schemas.microsoft.com/office/powerpoint/2010/main" val="25751116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217</TotalTime>
  <Words>2100</Words>
  <Application>Microsoft Office PowerPoint</Application>
  <PresentationFormat>On-screen Show (4:3)</PresentationFormat>
  <Paragraphs>111</Paragraphs>
  <Slides>36</Slides>
  <Notes>0</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36</vt:i4>
      </vt:variant>
    </vt:vector>
  </HeadingPairs>
  <TitlesOfParts>
    <vt:vector size="47" baseType="lpstr">
      <vt:lpstr>Arial</vt:lpstr>
      <vt:lpstr>Calibri</vt:lpstr>
      <vt:lpstr>Calibri Light</vt:lpstr>
      <vt:lpstr>Constantia</vt:lpstr>
      <vt:lpstr>Times New Roman</vt:lpstr>
      <vt:lpstr>Wingdings 2</vt:lpstr>
      <vt:lpstr>Flow</vt:lpstr>
      <vt:lpstr>1_Office Theme</vt:lpstr>
      <vt:lpstr>2_Office Theme</vt:lpstr>
      <vt:lpstr>3_Office Theme</vt:lpstr>
      <vt:lpstr>4_Office Theme</vt:lpstr>
      <vt:lpstr>ЦЕРТИФИКАТ ЗА ЕЛЕКТРОНСКИ  ПОТПИС</vt:lpstr>
      <vt:lpstr>САДРЖАЈ</vt:lpstr>
      <vt:lpstr>ПРАВНИ ОКВИР</vt:lpstr>
      <vt:lpstr>ПРАВНИ ОКВИР</vt:lpstr>
      <vt:lpstr>ПРАВНИ ОКВИР</vt:lpstr>
      <vt:lpstr>ПРАВНИ ОКВИР</vt:lpstr>
      <vt:lpstr>ПРАВНИ ОКВИР</vt:lpstr>
      <vt:lpstr>Правилник о поступку и начину подношења пореских пријава</vt:lpstr>
      <vt:lpstr>Правилник о поступку и начину подношења пореских пријава</vt:lpstr>
      <vt:lpstr>Правилник о поступку и начину подношења пореских пријава</vt:lpstr>
      <vt:lpstr>ДЕФИНИЦИЈА ПОЈМОВА ИЗ ОБЛАСТИ ЕЛЕКТРОНСКОГ ПОСЛОВАЊА</vt:lpstr>
      <vt:lpstr>ДЕФИНИЦИЈА ПОЈМОВА ИЗ ОБЛАСТИ ЕЛЕКТРОНСКОГ ПОСЛОВАЊА</vt:lpstr>
      <vt:lpstr>ДЕФИНИЦИЈА ПОЈМОВА ИЗ ОБЛАСТИ ЕЛЕКТРОНСКОГ ПОСЛОВАЊА</vt:lpstr>
      <vt:lpstr>ДЕФИНИЦИЈА ПОЈМОВА ИЗ ОБЛАСТИ ЕЛЕКТРОНСКОГ ПОСЛОВАЊА</vt:lpstr>
      <vt:lpstr>Образци -документи  за издавање електронског цертификата</vt:lpstr>
      <vt:lpstr>PowerPoint Presentation</vt:lpstr>
      <vt:lpstr>PowerPoint Presentation</vt:lpstr>
      <vt:lpstr>PowerPoint Presentation</vt:lpstr>
      <vt:lpstr>PowerPoint Presentation</vt:lpstr>
      <vt:lpstr>Образци -документи  за издавање електронског цертификата</vt:lpstr>
      <vt:lpstr>  Лице којем се издаје електронски цертификат</vt:lpstr>
      <vt:lpstr>Лице којем се издаје електронски цертификат</vt:lpstr>
      <vt:lpstr>Услови за издавање електронског цертификата</vt:lpstr>
      <vt:lpstr>Услови за правно лице, пословну јединицу и предузетника</vt:lpstr>
      <vt:lpstr>Услови за правно лице, пословну јединицу и предузетника</vt:lpstr>
      <vt:lpstr>Услови за правно лице, пословну јединицу и предузетника</vt:lpstr>
      <vt:lpstr>Услови за пореске обвезнике којима  друга лица  подносе пореске пријаве</vt:lpstr>
      <vt:lpstr>Услови за пореске обвезнике којима  друга лица  подносе пореске пријаве</vt:lpstr>
      <vt:lpstr>Услови за пореске обвезнике којима  друга лица  подносе пореске пријаве</vt:lpstr>
      <vt:lpstr>Услови за физичко лице </vt:lpstr>
      <vt:lpstr>Провјере код издавања цертификата</vt:lpstr>
      <vt:lpstr>Провјере код издавања цертификата</vt:lpstr>
      <vt:lpstr>Издавање цертификата</vt:lpstr>
      <vt:lpstr>Издавање цертификата</vt:lpstr>
      <vt:lpstr>ЗАКЉУЧАК</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ЕЛЕКТРОНСКИ ЦЕРТИФИКАТ</dc:title>
  <dc:creator>Persa Paic</dc:creator>
  <cp:lastModifiedBy>Boris Lazic</cp:lastModifiedBy>
  <cp:revision>39</cp:revision>
  <dcterms:created xsi:type="dcterms:W3CDTF">2006-08-16T00:00:00Z</dcterms:created>
  <dcterms:modified xsi:type="dcterms:W3CDTF">2016-11-24T08:57:42Z</dcterms:modified>
</cp:coreProperties>
</file>